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2" r:id="rId5"/>
  </p:sldMasterIdLst>
  <p:notesMasterIdLst>
    <p:notesMasterId r:id="rId30"/>
  </p:notesMasterIdLst>
  <p:sldIdLst>
    <p:sldId id="2573" r:id="rId6"/>
    <p:sldId id="3613" r:id="rId7"/>
    <p:sldId id="3615" r:id="rId8"/>
    <p:sldId id="3614" r:id="rId9"/>
    <p:sldId id="3616" r:id="rId10"/>
    <p:sldId id="3617" r:id="rId11"/>
    <p:sldId id="3618" r:id="rId12"/>
    <p:sldId id="3619" r:id="rId13"/>
    <p:sldId id="3620" r:id="rId14"/>
    <p:sldId id="3637" r:id="rId15"/>
    <p:sldId id="3621" r:id="rId16"/>
    <p:sldId id="3622" r:id="rId17"/>
    <p:sldId id="3624" r:id="rId18"/>
    <p:sldId id="3625" r:id="rId19"/>
    <p:sldId id="3626" r:id="rId20"/>
    <p:sldId id="3629" r:id="rId21"/>
    <p:sldId id="3630" r:id="rId22"/>
    <p:sldId id="3631" r:id="rId23"/>
    <p:sldId id="3632" r:id="rId24"/>
    <p:sldId id="3633" r:id="rId25"/>
    <p:sldId id="3634" r:id="rId26"/>
    <p:sldId id="3627" r:id="rId27"/>
    <p:sldId id="3628" r:id="rId28"/>
    <p:sldId id="363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91DE5-F9AC-495A-9E6F-E7EBACA491C8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ECAD9-653D-4E74-913F-FB95EE68C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71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3233" y="2831017"/>
            <a:ext cx="10363200" cy="1470025"/>
          </a:xfrm>
        </p:spPr>
        <p:txBody>
          <a:bodyPr/>
          <a:lstStyle>
            <a:lvl1pPr>
              <a:defRPr>
                <a:solidFill>
                  <a:srgbClr val="1E154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7633" y="4414576"/>
            <a:ext cx="85344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rgbClr val="63656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4844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260F-9023-8444-B53B-F83A3CA8F042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0D7D-C56E-9F4F-8B1C-8A9309516B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43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260F-9023-8444-B53B-F83A3CA8F042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0D7D-C56E-9F4F-8B1C-8A9309516B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01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260F-9023-8444-B53B-F83A3CA8F042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0D7D-C56E-9F4F-8B1C-8A9309516B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045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/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595393" y="1274201"/>
            <a:ext cx="10999403" cy="4599384"/>
          </a:xfrm>
        </p:spPr>
        <p:txBody>
          <a:bodyPr/>
          <a:lstStyle>
            <a:lvl1pPr marL="245083" indent="-245083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595395" y="196098"/>
            <a:ext cx="11000448" cy="5071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9473382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260F-9023-8444-B53B-F83A3CA8F042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0D7D-C56E-9F4F-8B1C-8A9309516B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038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260F-9023-8444-B53B-F83A3CA8F042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0D7D-C56E-9F4F-8B1C-8A9309516B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47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260F-9023-8444-B53B-F83A3CA8F042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0D7D-C56E-9F4F-8B1C-8A9309516B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93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260F-9023-8444-B53B-F83A3CA8F042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0D7D-C56E-9F4F-8B1C-8A9309516B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13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260F-9023-8444-B53B-F83A3CA8F042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0D7D-C56E-9F4F-8B1C-8A9309516B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25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260F-9023-8444-B53B-F83A3CA8F042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0D7D-C56E-9F4F-8B1C-8A9309516B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579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260F-9023-8444-B53B-F83A3CA8F042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0D7D-C56E-9F4F-8B1C-8A9309516B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247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260F-9023-8444-B53B-F83A3CA8F042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0D7D-C56E-9F4F-8B1C-8A9309516B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673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93511-7389-A347-AD11-49B5E7F17F35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E22ED-312B-BF45-A2F3-F265BC57857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Hamilton-PPT-cv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8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2260F-9023-8444-B53B-F83A3CA8F042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90D7D-C56E-9F4F-8B1C-8A9309516B9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Hamilton-PPT-textpg master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13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4B943-F535-4215-A44B-A0FFA7FD9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9444" y="3519081"/>
            <a:ext cx="5829300" cy="1102519"/>
          </a:xfrm>
        </p:spPr>
        <p:txBody>
          <a:bodyPr>
            <a:normAutofit/>
          </a:bodyPr>
          <a:lstStyle/>
          <a:p>
            <a:r>
              <a:rPr lang="en-US" b="1" i="1" dirty="0"/>
              <a:t>How to Order Drive Up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458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938E5E-AC5F-4060-877A-92C22EBFC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573" y="101054"/>
            <a:ext cx="9876853" cy="2603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1933CF-3EF7-4A85-8E55-60CD10350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572" y="2851268"/>
            <a:ext cx="9876853" cy="2603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41DF25-293D-495C-BF5D-1C472645B28E}"/>
              </a:ext>
            </a:extLst>
          </p:cNvPr>
          <p:cNvSpPr/>
          <p:nvPr/>
        </p:nvSpPr>
        <p:spPr>
          <a:xfrm>
            <a:off x="1157572" y="1468073"/>
            <a:ext cx="9876853" cy="1426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1C6849-2820-4D8F-B5B5-4EC94E9D7D8C}"/>
              </a:ext>
            </a:extLst>
          </p:cNvPr>
          <p:cNvSpPr/>
          <p:nvPr/>
        </p:nvSpPr>
        <p:spPr>
          <a:xfrm>
            <a:off x="1157572" y="4153161"/>
            <a:ext cx="9876853" cy="1755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94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E123-D5C9-471D-9F78-FC90F77FC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8316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Example 2 – XLR-212 (</a:t>
            </a:r>
            <a:r>
              <a:rPr lang="en-US" b="1" dirty="0" err="1"/>
              <a:t>RetroFit</a:t>
            </a:r>
            <a:r>
              <a:rPr lang="en-US" b="1" dirty="0"/>
              <a:t>)</a:t>
            </a:r>
            <a:br>
              <a:rPr lang="en-US" b="1" dirty="0"/>
            </a:br>
            <a:r>
              <a:rPr lang="en-US" b="1" dirty="0"/>
              <a:t> (using existing audio)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9CAFDC-9D64-4A9F-85BA-F5E4FE13F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09" y="1214514"/>
            <a:ext cx="10640291" cy="5545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5765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A0EB34-1D2D-416D-8C30-767A77F62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13" y="296301"/>
            <a:ext cx="7265712" cy="2846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ED26D8-7C79-4E1F-BDAC-A1B574572689}"/>
              </a:ext>
            </a:extLst>
          </p:cNvPr>
          <p:cNvSpPr/>
          <p:nvPr/>
        </p:nvSpPr>
        <p:spPr>
          <a:xfrm>
            <a:off x="262200" y="1753299"/>
            <a:ext cx="7332825" cy="1342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B2CA64-5F7D-4B72-B44C-0CC6A2F12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14" y="3331324"/>
            <a:ext cx="7265712" cy="1275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3F2929-76C5-4741-8FCF-EBE03E6E0F47}"/>
              </a:ext>
            </a:extLst>
          </p:cNvPr>
          <p:cNvSpPr/>
          <p:nvPr/>
        </p:nvSpPr>
        <p:spPr>
          <a:xfrm>
            <a:off x="295756" y="3580593"/>
            <a:ext cx="7332825" cy="1608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C03D4-A1EE-413B-98E6-63CA3A25A4AC}"/>
              </a:ext>
            </a:extLst>
          </p:cNvPr>
          <p:cNvSpPr txBox="1"/>
          <p:nvPr/>
        </p:nvSpPr>
        <p:spPr>
          <a:xfrm>
            <a:off x="8170878" y="897622"/>
            <a:ext cx="37589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take the XLR-212-NA and subtract the price for the T2-1000 (2 lane tube deduction):</a:t>
            </a:r>
          </a:p>
          <a:p>
            <a:endParaRPr lang="en-US" sz="2400" dirty="0"/>
          </a:p>
          <a:p>
            <a:r>
              <a:rPr lang="en-US" sz="2000" dirty="0"/>
              <a:t>$5,083.00 </a:t>
            </a:r>
            <a:r>
              <a:rPr lang="en-US" sz="2000" dirty="0">
                <a:solidFill>
                  <a:srgbClr val="FF0000"/>
                </a:solidFill>
              </a:rPr>
              <a:t>- $265.00 </a:t>
            </a:r>
            <a:r>
              <a:rPr lang="en-US" sz="2000" dirty="0"/>
              <a:t>= $4,818.00</a:t>
            </a:r>
          </a:p>
        </p:txBody>
      </p:sp>
    </p:spTree>
    <p:extLst>
      <p:ext uri="{BB962C8B-B14F-4D97-AF65-F5344CB8AC3E}">
        <p14:creationId xmlns:p14="http://schemas.microsoft.com/office/powerpoint/2010/main" val="1797607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E123-D5C9-471D-9F78-FC90F77FC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8316"/>
            <a:ext cx="10972800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Example 3 – XLR-202 Overhead Customer to              Underground Teller with 2 Way Video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81FD10-07D3-413F-8AA0-F5D408F595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845"/>
          <a:stretch/>
        </p:blipFill>
        <p:spPr>
          <a:xfrm>
            <a:off x="1743737" y="1334539"/>
            <a:ext cx="8443972" cy="4389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7804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B2CA64-5F7D-4B72-B44C-0CC6A2F12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14" y="3331324"/>
            <a:ext cx="7265712" cy="1275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3F2929-76C5-4741-8FCF-EBE03E6E0F47}"/>
              </a:ext>
            </a:extLst>
          </p:cNvPr>
          <p:cNvSpPr/>
          <p:nvPr/>
        </p:nvSpPr>
        <p:spPr>
          <a:xfrm>
            <a:off x="295756" y="3580593"/>
            <a:ext cx="7332825" cy="1608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C03D4-A1EE-413B-98E6-63CA3A25A4AC}"/>
              </a:ext>
            </a:extLst>
          </p:cNvPr>
          <p:cNvSpPr txBox="1"/>
          <p:nvPr/>
        </p:nvSpPr>
        <p:spPr>
          <a:xfrm>
            <a:off x="8170878" y="897622"/>
            <a:ext cx="34317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You take the XLR-202-CT.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CT= Two Way Video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You will need to subtract the tubing as you cannot use PVC in underground. You will either have to add Steel or Milwrapped Steel tubing (see next slide)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Next you will need to deduct the Overhead Teller Unit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Add in the standard Underground teller unit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ADD7DC-AA44-4C58-97CE-2D1E556C7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56" y="132247"/>
            <a:ext cx="7441480" cy="2661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ED26D8-7C79-4E1F-BDAC-A1B574572689}"/>
              </a:ext>
            </a:extLst>
          </p:cNvPr>
          <p:cNvSpPr/>
          <p:nvPr/>
        </p:nvSpPr>
        <p:spPr>
          <a:xfrm>
            <a:off x="167627" y="1366633"/>
            <a:ext cx="7569609" cy="1608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48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024260-0D96-4C72-B9D5-7ECFC69AEA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938" y="620785"/>
            <a:ext cx="6396134" cy="2567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E500E2-0C29-4227-8C19-DC39B09A9C5D}"/>
              </a:ext>
            </a:extLst>
          </p:cNvPr>
          <p:cNvSpPr txBox="1"/>
          <p:nvPr/>
        </p:nvSpPr>
        <p:spPr>
          <a:xfrm>
            <a:off x="637563" y="117446"/>
            <a:ext cx="3025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Add in the appropriate tubing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1DD1EA-E18D-43CE-8772-FD9F84DF7C29}"/>
              </a:ext>
            </a:extLst>
          </p:cNvPr>
          <p:cNvSpPr txBox="1"/>
          <p:nvPr/>
        </p:nvSpPr>
        <p:spPr>
          <a:xfrm>
            <a:off x="135622" y="3321823"/>
            <a:ext cx="11065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Remove the price for the Overhead Teller Unit (99-914-I/O) &amp; Add Downsend Teller Unit (99-395-I/O)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96BC25-B61D-4100-B768-B63A68499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21" y="3691155"/>
            <a:ext cx="8032327" cy="1174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A46B6EF-1200-4B79-93DD-F87EDF9488F2}"/>
              </a:ext>
            </a:extLst>
          </p:cNvPr>
          <p:cNvSpPr/>
          <p:nvPr/>
        </p:nvSpPr>
        <p:spPr>
          <a:xfrm>
            <a:off x="142479" y="3841114"/>
            <a:ext cx="8025469" cy="2193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78BEA2-F96E-4FDE-8838-75C22E95B906}"/>
              </a:ext>
            </a:extLst>
          </p:cNvPr>
          <p:cNvSpPr/>
          <p:nvPr/>
        </p:nvSpPr>
        <p:spPr>
          <a:xfrm>
            <a:off x="142479" y="4210446"/>
            <a:ext cx="8025469" cy="1604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34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BCB11-446A-4C72-A658-DD4A1BE96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b="1" dirty="0"/>
              <a:t>Downsend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2BE438F-EDB5-4848-B908-EF1D844E46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998" y="1250496"/>
            <a:ext cx="5135418" cy="4093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3A32EC-2F50-41A8-B9C6-3E7BDB063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672" y="1382237"/>
            <a:ext cx="6806330" cy="420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17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BCB11-446A-4C72-A658-DD4A1BE96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4541240" cy="1143000"/>
          </a:xfrm>
        </p:spPr>
        <p:txBody>
          <a:bodyPr anchor="ctr">
            <a:normAutofit/>
          </a:bodyPr>
          <a:lstStyle/>
          <a:p>
            <a:r>
              <a:rPr lang="en-US" sz="2800" b="1" dirty="0"/>
              <a:t>Downsend Options: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347E7C-98C3-4919-B78C-61E9B0867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534" y="274638"/>
            <a:ext cx="6613354" cy="4960015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E16051-12B6-4402-821A-24D7A08E6B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7820" y="1197450"/>
            <a:ext cx="5384800" cy="4525963"/>
          </a:xfrm>
        </p:spPr>
        <p:txBody>
          <a:bodyPr>
            <a:noAutofit/>
          </a:bodyPr>
          <a:lstStyle/>
          <a:p>
            <a:r>
              <a:rPr lang="en-US" dirty="0"/>
              <a:t>Must use old HA1000 downsend units when:</a:t>
            </a:r>
          </a:p>
          <a:p>
            <a:r>
              <a:rPr lang="en-US" dirty="0"/>
              <a:t>The tube comes through the island at 19”- 24 7/8” away from the edge of the island. Use the HA1000DX Unit</a:t>
            </a:r>
          </a:p>
          <a:p>
            <a:r>
              <a:rPr lang="en-US" dirty="0"/>
              <a:t>The existing underground tube is 4” and there is no way to go overhead. Use the HA1000D-4” unit</a:t>
            </a:r>
          </a:p>
        </p:txBody>
      </p:sp>
    </p:spTree>
    <p:extLst>
      <p:ext uri="{BB962C8B-B14F-4D97-AF65-F5344CB8AC3E}">
        <p14:creationId xmlns:p14="http://schemas.microsoft.com/office/powerpoint/2010/main" val="1934594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BA952-A262-4F94-850A-EB4E50753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618" y="727219"/>
            <a:ext cx="9134764" cy="1143000"/>
          </a:xfrm>
        </p:spPr>
        <p:txBody>
          <a:bodyPr/>
          <a:lstStyle/>
          <a:p>
            <a:r>
              <a:rPr lang="en-US" b="1" dirty="0"/>
              <a:t>Audio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274177-DA31-4096-8ABA-36C6034E3D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50895" y="2124754"/>
            <a:ext cx="7745088" cy="2080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3355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EA93E-46DF-4E7D-9031-93E68FD00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5983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One Way Video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238AE2-CDE8-4C49-B88B-66EEC5450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653" y="1246837"/>
            <a:ext cx="10114694" cy="436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2624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34AFC-7141-4053-9114-E6C7D4145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to Order Drive-up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6F75E-8E5B-4442-AC0A-A1976ABF9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4755147" cy="4029360"/>
          </a:xfrm>
        </p:spPr>
        <p:txBody>
          <a:bodyPr>
            <a:normAutofit/>
          </a:bodyPr>
          <a:lstStyle/>
          <a:p>
            <a:r>
              <a:rPr lang="en-US" dirty="0"/>
              <a:t>Top things to look for during Site Survey</a:t>
            </a:r>
          </a:p>
          <a:p>
            <a:pPr lvl="1"/>
            <a:r>
              <a:rPr lang="en-US" dirty="0"/>
              <a:t>Type of Drive-thru</a:t>
            </a:r>
          </a:p>
          <a:p>
            <a:pPr lvl="1"/>
            <a:r>
              <a:rPr lang="en-US" dirty="0"/>
              <a:t>How many lanes</a:t>
            </a:r>
          </a:p>
          <a:p>
            <a:pPr lvl="1"/>
            <a:r>
              <a:rPr lang="en-US" dirty="0"/>
              <a:t>Overhead / underground</a:t>
            </a:r>
          </a:p>
          <a:p>
            <a:r>
              <a:rPr lang="en-US" dirty="0"/>
              <a:t>Hamilton’s Drive-up methodology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B43C5-D32A-4E85-909B-547D2C659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5830" y="2438399"/>
            <a:ext cx="936666" cy="32719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4BB27E-5A2D-412B-97F7-56B976C02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2972" y="2438399"/>
            <a:ext cx="1404348" cy="31911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2D4E40-ED28-4649-AC5A-2501FB0A2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5223" y="2438399"/>
            <a:ext cx="1336007" cy="31911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F5142E-ABAD-4134-9AA1-4E0477EB44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4211" y="2438399"/>
            <a:ext cx="2073448" cy="319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88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EA93E-46DF-4E7D-9031-93E68FD00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365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Two Way Video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8FD612-C938-4C33-8382-42B9B493C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308" y="1099709"/>
            <a:ext cx="8109383" cy="4658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2384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F1BBA8-C3F4-4BB8-AB05-A118F023E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85" y="661266"/>
            <a:ext cx="11621829" cy="476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0136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881BB-4076-477B-B084-B58D8DBBE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10837"/>
            <a:ext cx="12053454" cy="6022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Accessories </a:t>
            </a:r>
          </a:p>
          <a:p>
            <a:pPr marL="457200" lvl="1" indent="0">
              <a:buNone/>
            </a:pP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2E60A8-5059-48EB-910E-EBF5B4A41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" y="899401"/>
            <a:ext cx="4848837" cy="36260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9316DE-A447-4803-B443-109585FFDC34}"/>
              </a:ext>
            </a:extLst>
          </p:cNvPr>
          <p:cNvSpPr txBox="1"/>
          <p:nvPr/>
        </p:nvSpPr>
        <p:spPr>
          <a:xfrm>
            <a:off x="5679347" y="1347008"/>
            <a:ext cx="525688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Teller Wall Mount Bracket :</a:t>
            </a:r>
          </a:p>
          <a:p>
            <a:r>
              <a:rPr lang="en-US" dirty="0"/>
              <a:t>B5117 – QTY: 1 per overhead teller unit</a:t>
            </a:r>
          </a:p>
          <a:p>
            <a:endParaRPr lang="en-US" dirty="0"/>
          </a:p>
          <a:p>
            <a:r>
              <a:rPr lang="en-US" dirty="0"/>
              <a:t>Overhead Conduit Kits:</a:t>
            </a:r>
          </a:p>
          <a:p>
            <a:r>
              <a:rPr lang="en-US" dirty="0"/>
              <a:t>B6051 – QTY: 1 per overhead customer unit (Retrofits)</a:t>
            </a:r>
          </a:p>
          <a:p>
            <a:endParaRPr lang="en-US" dirty="0"/>
          </a:p>
          <a:p>
            <a:r>
              <a:rPr lang="en-US" dirty="0"/>
              <a:t>Riser Plates for Customer Unit</a:t>
            </a:r>
          </a:p>
          <a:p>
            <a:r>
              <a:rPr lang="en-US" dirty="0"/>
              <a:t>XLR-21K – QTY: 1 per customer unit (overhead)</a:t>
            </a:r>
          </a:p>
          <a:p>
            <a:r>
              <a:rPr lang="en-US" dirty="0"/>
              <a:t>XLRD-21K – QTY: 1 per customer unit (downsend)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B75E72-5FF8-46A7-B73E-C47E90D8D7EB}"/>
              </a:ext>
            </a:extLst>
          </p:cNvPr>
          <p:cNvSpPr txBox="1"/>
          <p:nvPr/>
        </p:nvSpPr>
        <p:spPr>
          <a:xfrm>
            <a:off x="415689" y="4711771"/>
            <a:ext cx="4284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Teller Wall Mount Bracket (pictured above)</a:t>
            </a:r>
          </a:p>
        </p:txBody>
      </p:sp>
    </p:spTree>
    <p:extLst>
      <p:ext uri="{BB962C8B-B14F-4D97-AF65-F5344CB8AC3E}">
        <p14:creationId xmlns:p14="http://schemas.microsoft.com/office/powerpoint/2010/main" val="517803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14849E-8625-45BF-8EFB-3E9C4B79C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551" y="306638"/>
            <a:ext cx="10022898" cy="5418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5210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FBA9C1-CC28-44F0-8F70-4AA7CFC58B34}"/>
              </a:ext>
            </a:extLst>
          </p:cNvPr>
          <p:cNvSpPr txBox="1"/>
          <p:nvPr/>
        </p:nvSpPr>
        <p:spPr>
          <a:xfrm>
            <a:off x="4492869" y="2268415"/>
            <a:ext cx="33996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524096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148DE-9B9A-4877-BB92-3D9BE322F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 of drive-thru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815FB-458C-46CA-9ECD-656591D5B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8549"/>
            <a:ext cx="3666836" cy="4040979"/>
          </a:xfrm>
        </p:spPr>
        <p:txBody>
          <a:bodyPr/>
          <a:lstStyle/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2400" dirty="0"/>
              <a:t>Attached Canopy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2400" dirty="0"/>
              <a:t>Remote Canopy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2400" dirty="0"/>
              <a:t>Straight on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2400" dirty="0"/>
              <a:t>Reverse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2400" dirty="0" err="1"/>
              <a:t>MotorBank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B9CED1-0EEA-4D2C-A0FB-A47E9FBE7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7139" y="1528550"/>
            <a:ext cx="4294570" cy="2238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C0DD34-EAD8-4EB8-A903-E106462E8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017" y="2885813"/>
            <a:ext cx="4265923" cy="287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61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148DE-9B9A-4877-BB92-3D9BE322F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many Lanes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815FB-458C-46CA-9ECD-656591D5B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8549"/>
            <a:ext cx="3666836" cy="4040979"/>
          </a:xfrm>
        </p:spPr>
        <p:txBody>
          <a:bodyPr/>
          <a:lstStyle/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2400" dirty="0"/>
              <a:t>Is there an ATM lane?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2400" dirty="0"/>
              <a:t>Is the first lane going to be a deal drawer?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2400" dirty="0"/>
              <a:t>Stacked? </a:t>
            </a:r>
          </a:p>
          <a:p>
            <a:pPr marL="400050" lvl="1" indent="0">
              <a:buNone/>
            </a:pP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95F1B1-3693-40F1-8F2B-B435153DD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091" y="2806242"/>
            <a:ext cx="3666837" cy="37771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3521EA-9132-44FC-BDEE-1C6EA4C5C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0136" y="1178805"/>
            <a:ext cx="4347940" cy="288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34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148DE-9B9A-4877-BB92-3D9BE322F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Use Overhead or Underground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815FB-458C-46CA-9ECD-656591D5B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8549"/>
            <a:ext cx="3666836" cy="4040979"/>
          </a:xfrm>
        </p:spPr>
        <p:txBody>
          <a:bodyPr/>
          <a:lstStyle/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2400" dirty="0"/>
              <a:t>Overhead whenever possible!!! 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2400" dirty="0"/>
              <a:t>Underground only when required!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1FAEE2-CC2A-4466-B6DC-35D64FC04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1753" y="1128865"/>
            <a:ext cx="4345174" cy="3522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4EA990-A1B0-4846-8B83-1B0147689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675" y="3060748"/>
            <a:ext cx="4420831" cy="3522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6276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A280E-F367-4E87-89A0-EE1A42817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n-US" b="1" dirty="0"/>
              <a:t>Drive up Methodology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F3FD9-9411-4AF0-A08A-80BC1F473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XLR -111</a:t>
            </a: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0A24D238-725E-45A7-B14D-458A5FA766B2}"/>
              </a:ext>
            </a:extLst>
          </p:cNvPr>
          <p:cNvSpPr/>
          <p:nvPr/>
        </p:nvSpPr>
        <p:spPr>
          <a:xfrm rot="16200000">
            <a:off x="4001938" y="3015834"/>
            <a:ext cx="2613172" cy="1149289"/>
          </a:xfrm>
          <a:prstGeom prst="leftBrace">
            <a:avLst>
              <a:gd name="adj1" fmla="val 8333"/>
              <a:gd name="adj2" fmla="val 2019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4FA78B-8B32-4A0F-9530-00B033CDA53F}"/>
              </a:ext>
            </a:extLst>
          </p:cNvPr>
          <p:cNvSpPr txBox="1"/>
          <p:nvPr/>
        </p:nvSpPr>
        <p:spPr>
          <a:xfrm>
            <a:off x="3778402" y="4888467"/>
            <a:ext cx="2733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 of Pneumatic Systems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DA18871C-7BB7-4B4F-B57B-8323459FB844}"/>
              </a:ext>
            </a:extLst>
          </p:cNvPr>
          <p:cNvSpPr/>
          <p:nvPr/>
        </p:nvSpPr>
        <p:spPr>
          <a:xfrm rot="16200000">
            <a:off x="6118492" y="2857321"/>
            <a:ext cx="1480662" cy="335889"/>
          </a:xfrm>
          <a:prstGeom prst="leftBrace">
            <a:avLst>
              <a:gd name="adj1" fmla="val 8333"/>
              <a:gd name="adj2" fmla="val 5307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3EF20926-20AD-4E74-A845-2AB1BE5B6458}"/>
              </a:ext>
            </a:extLst>
          </p:cNvPr>
          <p:cNvSpPr/>
          <p:nvPr/>
        </p:nvSpPr>
        <p:spPr>
          <a:xfrm rot="16200000">
            <a:off x="5364050" y="3214452"/>
            <a:ext cx="2234362" cy="373239"/>
          </a:xfrm>
          <a:prstGeom prst="leftBrace">
            <a:avLst>
              <a:gd name="adj1" fmla="val 8333"/>
              <a:gd name="adj2" fmla="val 2019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77C8EADF-0FAA-455F-B247-3D73FB848915}"/>
              </a:ext>
            </a:extLst>
          </p:cNvPr>
          <p:cNvSpPr/>
          <p:nvPr/>
        </p:nvSpPr>
        <p:spPr>
          <a:xfrm rot="16200000">
            <a:off x="6780336" y="2530321"/>
            <a:ext cx="868263" cy="375404"/>
          </a:xfrm>
          <a:prstGeom prst="leftBrace">
            <a:avLst>
              <a:gd name="adj1" fmla="val 8333"/>
              <a:gd name="adj2" fmla="val 9170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05701A-C471-4233-BECE-F061C46DF6F5}"/>
              </a:ext>
            </a:extLst>
          </p:cNvPr>
          <p:cNvSpPr txBox="1"/>
          <p:nvPr/>
        </p:nvSpPr>
        <p:spPr>
          <a:xfrm>
            <a:off x="7214467" y="3054637"/>
            <a:ext cx="2696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Audio Consoles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8CD148-318C-4105-B874-629000670F20}"/>
              </a:ext>
            </a:extLst>
          </p:cNvPr>
          <p:cNvSpPr txBox="1"/>
          <p:nvPr/>
        </p:nvSpPr>
        <p:spPr>
          <a:xfrm>
            <a:off x="6667850" y="3687260"/>
            <a:ext cx="2505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= No Deal Drawer Lane</a:t>
            </a:r>
          </a:p>
          <a:p>
            <a:r>
              <a:rPr lang="en-US" dirty="0"/>
              <a:t>1 = Deal Drawer Lane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B2D743-18A7-4E49-AF7D-4D9F26352C48}"/>
              </a:ext>
            </a:extLst>
          </p:cNvPr>
          <p:cNvSpPr txBox="1"/>
          <p:nvPr/>
        </p:nvSpPr>
        <p:spPr>
          <a:xfrm>
            <a:off x="6137225" y="4465236"/>
            <a:ext cx="270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Customer Units</a:t>
            </a:r>
          </a:p>
        </p:txBody>
      </p:sp>
    </p:spTree>
    <p:extLst>
      <p:ext uri="{BB962C8B-B14F-4D97-AF65-F5344CB8AC3E}">
        <p14:creationId xmlns:p14="http://schemas.microsoft.com/office/powerpoint/2010/main" val="1004078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71C9D-1236-49F7-91E0-F285B7B5F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Drive Up Methodology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67043-EBE7-4D78-9585-7E19CA9D3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988" y="2145324"/>
            <a:ext cx="4583185" cy="4104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Things to Know: </a:t>
            </a:r>
          </a:p>
          <a:p>
            <a:pPr lvl="1"/>
            <a:r>
              <a:rPr lang="en-US" sz="2000" dirty="0"/>
              <a:t>First two numbers = total number of lanes</a:t>
            </a:r>
          </a:p>
          <a:p>
            <a:pPr lvl="1"/>
            <a:r>
              <a:rPr lang="en-US" sz="2000" dirty="0"/>
              <a:t>May need to bump up to next matrix (2,4,8,12)</a:t>
            </a:r>
          </a:p>
          <a:p>
            <a:pPr lvl="1"/>
            <a:r>
              <a:rPr lang="en-US" sz="2000" dirty="0"/>
              <a:t>Middle digit also provides additional tubing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59FD86F-78FE-4E6E-8FD4-928BC09D1E33}"/>
              </a:ext>
            </a:extLst>
          </p:cNvPr>
          <p:cNvSpPr txBox="1">
            <a:spLocks/>
          </p:cNvSpPr>
          <p:nvPr/>
        </p:nvSpPr>
        <p:spPr>
          <a:xfrm>
            <a:off x="4907561" y="1256200"/>
            <a:ext cx="6607728" cy="434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6000" dirty="0"/>
              <a:t>XLR-111		XLR-112</a:t>
            </a:r>
          </a:p>
          <a:p>
            <a:pPr marL="0" indent="0" algn="ctr">
              <a:buFont typeface="Arial"/>
              <a:buNone/>
            </a:pPr>
            <a:r>
              <a:rPr lang="en-US" sz="6000" dirty="0"/>
              <a:t>XLR-202		XLR-212</a:t>
            </a:r>
          </a:p>
          <a:p>
            <a:pPr marL="0" indent="0" algn="ctr">
              <a:buFont typeface="Arial"/>
              <a:buNone/>
            </a:pPr>
            <a:r>
              <a:rPr lang="en-US" sz="6000" dirty="0"/>
              <a:t>XLR-302		XLR-312</a:t>
            </a:r>
          </a:p>
          <a:p>
            <a:pPr marL="0" indent="0" algn="ctr">
              <a:buFont typeface="Arial"/>
              <a:buNone/>
            </a:pPr>
            <a:r>
              <a:rPr lang="en-US" sz="6000" dirty="0"/>
              <a:t>XLR-402		XLR-412</a:t>
            </a:r>
          </a:p>
        </p:txBody>
      </p:sp>
    </p:spTree>
    <p:extLst>
      <p:ext uri="{BB962C8B-B14F-4D97-AF65-F5344CB8AC3E}">
        <p14:creationId xmlns:p14="http://schemas.microsoft.com/office/powerpoint/2010/main" val="1508419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E123-D5C9-471D-9F78-FC90F77FC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8316"/>
            <a:ext cx="10972800" cy="1143000"/>
          </a:xfrm>
        </p:spPr>
        <p:txBody>
          <a:bodyPr/>
          <a:lstStyle/>
          <a:p>
            <a:r>
              <a:rPr lang="en-US" b="1" dirty="0"/>
              <a:t>Example 1 – XLR-212 (New Build)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9CAFDC-9D64-4A9F-85BA-F5E4FE13F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09" y="1214514"/>
            <a:ext cx="10640291" cy="5545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9663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A46117-2911-457D-B538-7641FA7AD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69" y="501162"/>
            <a:ext cx="11128655" cy="4398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ED26D8-7C79-4E1F-BDAC-A1B574572689}"/>
              </a:ext>
            </a:extLst>
          </p:cNvPr>
          <p:cNvSpPr/>
          <p:nvPr/>
        </p:nvSpPr>
        <p:spPr>
          <a:xfrm>
            <a:off x="350569" y="2853659"/>
            <a:ext cx="11128655" cy="1831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39383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AB57BF9968C84AA70CEA5AB3F0560C" ma:contentTypeVersion="14" ma:contentTypeDescription="Create a new document." ma:contentTypeScope="" ma:versionID="d8325991627dd28ff2888a4090d41f8c">
  <xsd:schema xmlns:xsd="http://www.w3.org/2001/XMLSchema" xmlns:xs="http://www.w3.org/2001/XMLSchema" xmlns:p="http://schemas.microsoft.com/office/2006/metadata/properties" xmlns:ns3="5040ff32-08d8-4ae7-b964-a9e706194ebd" xmlns:ns4="17f32a2f-8ef4-4a4b-94c9-331a595cd0fa" targetNamespace="http://schemas.microsoft.com/office/2006/metadata/properties" ma:root="true" ma:fieldsID="158349ff5d1c7916bd4f986de75292cc" ns3:_="" ns4:_="">
    <xsd:import namespace="5040ff32-08d8-4ae7-b964-a9e706194ebd"/>
    <xsd:import namespace="17f32a2f-8ef4-4a4b-94c9-331a595cd0f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40ff32-08d8-4ae7-b964-a9e706194e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f32a2f-8ef4-4a4b-94c9-331a595cd0f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D2916C-EEB5-431F-89EC-73FB135BF73F}">
  <ds:schemaRefs>
    <ds:schemaRef ds:uri="5040ff32-08d8-4ae7-b964-a9e706194ebd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17f32a2f-8ef4-4a4b-94c9-331a595cd0fa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A65A70D-E152-46A2-B017-D78257AFA0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40ff32-08d8-4ae7-b964-a9e706194ebd"/>
    <ds:schemaRef ds:uri="17f32a2f-8ef4-4a4b-94c9-331a595cd0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BC17007-4F92-44DA-99EE-552CAD27E0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431</Words>
  <Application>Microsoft Office PowerPoint</Application>
  <PresentationFormat>Widescreen</PresentationFormat>
  <Paragraphs>69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2_Custom Design</vt:lpstr>
      <vt:lpstr>Custom Design</vt:lpstr>
      <vt:lpstr>How to Order Drive Up </vt:lpstr>
      <vt:lpstr>How to Order Drive-up</vt:lpstr>
      <vt:lpstr>Type of drive-thru</vt:lpstr>
      <vt:lpstr>How many Lanes</vt:lpstr>
      <vt:lpstr>Use Overhead or Underground</vt:lpstr>
      <vt:lpstr>Drive up Methodology </vt:lpstr>
      <vt:lpstr>Drive Up Methodology Cont.</vt:lpstr>
      <vt:lpstr>Example 1 – XLR-212 (New Build) </vt:lpstr>
      <vt:lpstr>PowerPoint Presentation</vt:lpstr>
      <vt:lpstr>PowerPoint Presentation</vt:lpstr>
      <vt:lpstr>Example 2 – XLR-212 (RetroFit)  (using existing audio)</vt:lpstr>
      <vt:lpstr>PowerPoint Presentation</vt:lpstr>
      <vt:lpstr>Example 3 – XLR-202 Overhead Customer to              Underground Teller with 2 Way Video</vt:lpstr>
      <vt:lpstr>PowerPoint Presentation</vt:lpstr>
      <vt:lpstr>PowerPoint Presentation</vt:lpstr>
      <vt:lpstr>Downsend</vt:lpstr>
      <vt:lpstr>Downsend Options:</vt:lpstr>
      <vt:lpstr>Audio</vt:lpstr>
      <vt:lpstr>One Way Video</vt:lpstr>
      <vt:lpstr>Two Way Video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Order Drive Up</dc:title>
  <dc:creator>Behler, Nick</dc:creator>
  <cp:lastModifiedBy>Stagg, Kristy</cp:lastModifiedBy>
  <cp:revision>4</cp:revision>
  <dcterms:created xsi:type="dcterms:W3CDTF">2021-10-12T12:39:17Z</dcterms:created>
  <dcterms:modified xsi:type="dcterms:W3CDTF">2021-10-12T14:09:02Z</dcterms:modified>
</cp:coreProperties>
</file>