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21" r:id="rId2"/>
    <p:sldMasterId id="2147483709" r:id="rId3"/>
    <p:sldMasterId id="2147483724" r:id="rId4"/>
    <p:sldMasterId id="2147483741" r:id="rId5"/>
  </p:sldMasterIdLst>
  <p:notesMasterIdLst>
    <p:notesMasterId r:id="rId42"/>
  </p:notesMasterIdLst>
  <p:sldIdLst>
    <p:sldId id="279" r:id="rId6"/>
    <p:sldId id="263" r:id="rId7"/>
    <p:sldId id="2625" r:id="rId8"/>
    <p:sldId id="310" r:id="rId9"/>
    <p:sldId id="311" r:id="rId10"/>
    <p:sldId id="2627" r:id="rId11"/>
    <p:sldId id="2633" r:id="rId12"/>
    <p:sldId id="2598" r:id="rId13"/>
    <p:sldId id="2607" r:id="rId14"/>
    <p:sldId id="2603" r:id="rId15"/>
    <p:sldId id="2595" r:id="rId16"/>
    <p:sldId id="287" r:id="rId17"/>
    <p:sldId id="2634" r:id="rId18"/>
    <p:sldId id="267" r:id="rId19"/>
    <p:sldId id="2637" r:id="rId20"/>
    <p:sldId id="264" r:id="rId21"/>
    <p:sldId id="2628" r:id="rId22"/>
    <p:sldId id="262" r:id="rId23"/>
    <p:sldId id="261" r:id="rId24"/>
    <p:sldId id="2635" r:id="rId25"/>
    <p:sldId id="2636" r:id="rId26"/>
    <p:sldId id="265" r:id="rId27"/>
    <p:sldId id="2631" r:id="rId28"/>
    <p:sldId id="2642" r:id="rId29"/>
    <p:sldId id="2647" r:id="rId30"/>
    <p:sldId id="2644" r:id="rId31"/>
    <p:sldId id="2645" r:id="rId32"/>
    <p:sldId id="2646" r:id="rId33"/>
    <p:sldId id="2643" r:id="rId34"/>
    <p:sldId id="2648" r:id="rId35"/>
    <p:sldId id="2649" r:id="rId36"/>
    <p:sldId id="308" r:id="rId37"/>
    <p:sldId id="2630" r:id="rId38"/>
    <p:sldId id="2650" r:id="rId39"/>
    <p:sldId id="2612" r:id="rId40"/>
    <p:sldId id="257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295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oia, John" initials="SJ" lastIdx="1" clrIdx="0">
    <p:extLst>
      <p:ext uri="{19B8F6BF-5375-455C-9EA6-DF929625EA0E}">
        <p15:presenceInfo xmlns:p15="http://schemas.microsoft.com/office/powerpoint/2012/main" userId="S::John.Stroia@gunnebo.com::0417618c-1d6e-4797-9b74-d0a36b3917a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545"/>
    <a:srgbClr val="BABC33"/>
    <a:srgbClr val="636569"/>
    <a:srgbClr val="72CBC9"/>
    <a:srgbClr val="F04E3E"/>
    <a:srgbClr val="224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9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1272" y="36"/>
      </p:cViewPr>
      <p:guideLst>
        <p:guide orient="horz" pos="1620"/>
        <p:guide pos="2880"/>
        <p:guide orient="horz" pos="2160"/>
        <p:guide pos="29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028BB-CABD-44AC-957F-4C6919168ECC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13202-6BF2-4A24-A359-7184CD480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41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13202-6BF2-4A24-A359-7184CD48033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75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checks boxes for many areas of the bank or CU</a:t>
            </a:r>
          </a:p>
          <a:p>
            <a:r>
              <a:rPr lang="en-US" dirty="0"/>
              <a:t>No matter who you are speaking with or their current responsibility, or area they take care of, there something in the solution that will speak to them</a:t>
            </a:r>
          </a:p>
          <a:p>
            <a:r>
              <a:rPr lang="en-US" dirty="0"/>
              <a:t>“Checks All The Boxes”</a:t>
            </a:r>
          </a:p>
          <a:p>
            <a:r>
              <a:rPr lang="en-US" dirty="0"/>
              <a:t>Note the line about managing multiple trades</a:t>
            </a:r>
          </a:p>
          <a:p>
            <a:r>
              <a:rPr lang="en-US" dirty="0"/>
              <a:t>In the coming slides try and keep track of the trades and individuals involved in a full ND replacement</a:t>
            </a:r>
          </a:p>
          <a:p>
            <a:r>
              <a:rPr lang="en-US" dirty="0"/>
              <a:t>Mention Real Estate and renovations.  - many banks Cu not building new branches but sinking money into renovations</a:t>
            </a:r>
          </a:p>
          <a:p>
            <a:r>
              <a:rPr lang="en-US" dirty="0"/>
              <a:t>Many times a ND Head can be replaced at a historical building without a permit.</a:t>
            </a:r>
          </a:p>
          <a:p>
            <a:r>
              <a:rPr lang="en-US" dirty="0"/>
              <a:t>Operations – bank staff do no have to contact clients to redirect or come in for new keys</a:t>
            </a:r>
          </a:p>
          <a:p>
            <a:r>
              <a:rPr lang="en-US" dirty="0"/>
              <a:t>One of the things to take into account is that you may not know an older ND is encased in concrete.</a:t>
            </a:r>
          </a:p>
          <a:p>
            <a:r>
              <a:rPr lang="en-US" dirty="0"/>
              <a:t>You many not be aware until you start to peel back those layers of the onion.</a:t>
            </a:r>
          </a:p>
          <a:p>
            <a:r>
              <a:rPr lang="en-US" dirty="0"/>
              <a:t>This is a prime example of an unexpected cost mid way through a project. </a:t>
            </a:r>
          </a:p>
          <a:p>
            <a:r>
              <a:rPr lang="en-US" dirty="0"/>
              <a:t>See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000B9-FB55-4C05-8F4B-830F23CC1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314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checks boxes for many areas of the bank or CU</a:t>
            </a:r>
          </a:p>
          <a:p>
            <a:r>
              <a:rPr lang="en-US" dirty="0"/>
              <a:t>No matter who you are speaking with or their current responsibility, or area they take care of, there something in the solution that will speak to them</a:t>
            </a:r>
          </a:p>
          <a:p>
            <a:r>
              <a:rPr lang="en-US" dirty="0"/>
              <a:t>“Checks All The Boxes”</a:t>
            </a:r>
          </a:p>
          <a:p>
            <a:r>
              <a:rPr lang="en-US" dirty="0"/>
              <a:t>Note the line about managing multiple trades</a:t>
            </a:r>
          </a:p>
          <a:p>
            <a:r>
              <a:rPr lang="en-US" dirty="0"/>
              <a:t>In the coming slides try and keep track of the trades and individuals involved in a full ND replacement</a:t>
            </a:r>
          </a:p>
          <a:p>
            <a:r>
              <a:rPr lang="en-US" dirty="0"/>
              <a:t>Mention Real Estate and renovations.  - many banks Cu not building new branches but sinking money into renovations</a:t>
            </a:r>
          </a:p>
          <a:p>
            <a:r>
              <a:rPr lang="en-US" dirty="0"/>
              <a:t>Many times a ND Head can be replaced at a historical building without a permit.</a:t>
            </a:r>
          </a:p>
          <a:p>
            <a:r>
              <a:rPr lang="en-US" dirty="0"/>
              <a:t>Operations – bank staff do no have to contact clients to redirect or come in for new keys</a:t>
            </a:r>
          </a:p>
          <a:p>
            <a:r>
              <a:rPr lang="en-US" dirty="0"/>
              <a:t>One of the things to take into account is that you may not know an older ND is encased in concrete.</a:t>
            </a:r>
          </a:p>
          <a:p>
            <a:r>
              <a:rPr lang="en-US" dirty="0"/>
              <a:t>You many not be aware until you start to peel back those layers of the onion.</a:t>
            </a:r>
          </a:p>
          <a:p>
            <a:r>
              <a:rPr lang="en-US" dirty="0"/>
              <a:t>This is a prime example of an unexpected cost mid way through a project. </a:t>
            </a:r>
          </a:p>
          <a:p>
            <a:r>
              <a:rPr lang="en-US" dirty="0"/>
              <a:t>See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000B9-FB55-4C05-8F4B-830F23CC1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405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Products coming in 2021</a:t>
            </a:r>
          </a:p>
          <a:p>
            <a:r>
              <a:rPr lang="en-US" dirty="0"/>
              <a:t>TL15 fire door</a:t>
            </a:r>
          </a:p>
          <a:p>
            <a:r>
              <a:rPr lang="en-US" dirty="0"/>
              <a:t>New Night Depository Head – new look and design</a:t>
            </a:r>
          </a:p>
          <a:p>
            <a:r>
              <a:rPr lang="en-US" dirty="0"/>
              <a:t>Channel Partner Conference in Cincinnati – May 3rd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000B9-FB55-4C05-8F4B-830F23CC1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906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Become a one stop shop</a:t>
            </a:r>
          </a:p>
          <a:p>
            <a:r>
              <a:rPr lang="en-US" dirty="0"/>
              <a:t>Take over competitive accounts – does your customer have legacy equipment?  Trouble having it serviced?</a:t>
            </a:r>
          </a:p>
          <a:p>
            <a:r>
              <a:rPr lang="en-US" dirty="0"/>
              <a:t>October 14 – update to list with 25 new Diebold parts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5162D-6419-4894-B564-AEA1404493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239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Become a one stop shop</a:t>
            </a:r>
          </a:p>
          <a:p>
            <a:r>
              <a:rPr lang="en-US" dirty="0"/>
              <a:t>Take over competitive accounts – does your customer have legacy equipment?  Trouble having it serviced?</a:t>
            </a:r>
          </a:p>
          <a:p>
            <a:r>
              <a:rPr lang="en-US" dirty="0"/>
              <a:t>October 14 – update to list with 25 new Diebold parts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5162D-6419-4894-B564-AEA1404493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65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for current and XLR in the field</a:t>
            </a:r>
          </a:p>
          <a:p>
            <a:r>
              <a:rPr lang="en-US" dirty="0"/>
              <a:t>Efficient: sterilization and disinfection effect can reach 99.9% in a short time</a:t>
            </a:r>
          </a:p>
          <a:p>
            <a:r>
              <a:rPr lang="en-US" dirty="0"/>
              <a:t>Energy saving: 80% energy saving compared to traditional cold cathode lamps – most out there are incandescent bulbs</a:t>
            </a:r>
          </a:p>
          <a:p>
            <a:r>
              <a:rPr lang="en-US" dirty="0"/>
              <a:t>Environmental protection: common harmful substances in metal-free gas illuminating technology</a:t>
            </a:r>
          </a:p>
          <a:p>
            <a:r>
              <a:rPr lang="en-US" dirty="0"/>
              <a:t>The service life is up to 10,000 hours. – 2  to 2 1/2 years</a:t>
            </a:r>
          </a:p>
          <a:p>
            <a:r>
              <a:rPr lang="en-US" dirty="0"/>
              <a:t>Instant start, high frequency switch. – wouldn’t work with an incandescent bulb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000B9-FB55-4C05-8F4B-830F23CC1F3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65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checks boxes for many areas of the bank or CU</a:t>
            </a:r>
          </a:p>
          <a:p>
            <a:r>
              <a:rPr lang="en-US" dirty="0"/>
              <a:t>No matter who you are speaking with or their current responsibility, or area they take care of, there something in the solution that will speak to them</a:t>
            </a:r>
          </a:p>
          <a:p>
            <a:r>
              <a:rPr lang="en-US" dirty="0"/>
              <a:t>“Checks All The Boxes”</a:t>
            </a:r>
          </a:p>
          <a:p>
            <a:r>
              <a:rPr lang="en-US" dirty="0"/>
              <a:t>Note the line about managing multiple trades</a:t>
            </a:r>
          </a:p>
          <a:p>
            <a:r>
              <a:rPr lang="en-US" dirty="0"/>
              <a:t>In the coming slides try and keep track of the trades and individuals involved in a full ND replacement</a:t>
            </a:r>
          </a:p>
          <a:p>
            <a:r>
              <a:rPr lang="en-US" dirty="0"/>
              <a:t>Mention Real Estate and renovations.  - many banks Cu not building new branches but sinking money into renovations</a:t>
            </a:r>
          </a:p>
          <a:p>
            <a:r>
              <a:rPr lang="en-US" dirty="0"/>
              <a:t>Many times a ND Head can be replaced at a historical building without a permit.</a:t>
            </a:r>
          </a:p>
          <a:p>
            <a:r>
              <a:rPr lang="en-US" dirty="0"/>
              <a:t>Operations – bank staff do no have to contact clients to redirect or come in for new keys</a:t>
            </a:r>
          </a:p>
          <a:p>
            <a:r>
              <a:rPr lang="en-US" dirty="0"/>
              <a:t>One of the things to take into account is that you may not know an older ND is encased in concrete.</a:t>
            </a:r>
          </a:p>
          <a:p>
            <a:r>
              <a:rPr lang="en-US" dirty="0"/>
              <a:t>You many not be aware until you start to peel back those layers of the onion.</a:t>
            </a:r>
          </a:p>
          <a:p>
            <a:r>
              <a:rPr lang="en-US" dirty="0"/>
              <a:t>This is a prime example of an unexpected cost mid way through a project. </a:t>
            </a:r>
          </a:p>
          <a:p>
            <a:r>
              <a:rPr lang="en-US" dirty="0"/>
              <a:t>See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000B9-FB55-4C05-8F4B-830F23CC1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69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checks boxes for many areas of the bank or CU</a:t>
            </a:r>
          </a:p>
          <a:p>
            <a:r>
              <a:rPr lang="en-US" dirty="0"/>
              <a:t>No matter who you are speaking with or their current responsibility, or area they take care of, there something in the solution that will speak to them</a:t>
            </a:r>
          </a:p>
          <a:p>
            <a:r>
              <a:rPr lang="en-US" dirty="0"/>
              <a:t>“Checks All The Boxes”</a:t>
            </a:r>
          </a:p>
          <a:p>
            <a:r>
              <a:rPr lang="en-US" dirty="0"/>
              <a:t>Note the line about managing multiple trades</a:t>
            </a:r>
          </a:p>
          <a:p>
            <a:r>
              <a:rPr lang="en-US" dirty="0"/>
              <a:t>In the coming slides try and keep track of the trades and individuals involved in a full ND replacement</a:t>
            </a:r>
          </a:p>
          <a:p>
            <a:r>
              <a:rPr lang="en-US" dirty="0"/>
              <a:t>Mention Real Estate and renovations.  - many banks Cu not building new branches but sinking money into renovations</a:t>
            </a:r>
          </a:p>
          <a:p>
            <a:r>
              <a:rPr lang="en-US" dirty="0"/>
              <a:t>Many times a ND Head can be replaced at a historical building without a permit.</a:t>
            </a:r>
          </a:p>
          <a:p>
            <a:r>
              <a:rPr lang="en-US" dirty="0"/>
              <a:t>Operations – bank staff do no have to contact clients to redirect or come in for new keys</a:t>
            </a:r>
          </a:p>
          <a:p>
            <a:r>
              <a:rPr lang="en-US" dirty="0"/>
              <a:t>One of the things to take into account is that you may not know an older ND is encased in concrete.</a:t>
            </a:r>
          </a:p>
          <a:p>
            <a:r>
              <a:rPr lang="en-US" dirty="0"/>
              <a:t>You many not be aware until you start to peel back those layers of the onion.</a:t>
            </a:r>
          </a:p>
          <a:p>
            <a:r>
              <a:rPr lang="en-US" dirty="0"/>
              <a:t>This is a prime example of an unexpected cost mid way through a project. </a:t>
            </a:r>
          </a:p>
          <a:p>
            <a:r>
              <a:rPr lang="en-US" dirty="0"/>
              <a:t>See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000B9-FB55-4C05-8F4B-830F23CC1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071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checks boxes for many areas of the bank or CU</a:t>
            </a:r>
          </a:p>
          <a:p>
            <a:r>
              <a:rPr lang="en-US" dirty="0"/>
              <a:t>No matter who you are speaking with or their current responsibility, or area they take care of, there something in the solution that will speak to them</a:t>
            </a:r>
          </a:p>
          <a:p>
            <a:r>
              <a:rPr lang="en-US" dirty="0"/>
              <a:t>“Checks All The Boxes”</a:t>
            </a:r>
          </a:p>
          <a:p>
            <a:r>
              <a:rPr lang="en-US" dirty="0"/>
              <a:t>Note the line about managing multiple trades</a:t>
            </a:r>
          </a:p>
          <a:p>
            <a:r>
              <a:rPr lang="en-US" dirty="0"/>
              <a:t>In the coming slides try and keep track of the trades and individuals involved in a full ND replacement</a:t>
            </a:r>
          </a:p>
          <a:p>
            <a:r>
              <a:rPr lang="en-US" dirty="0"/>
              <a:t>Mention Real Estate and renovations.  - many banks Cu not building new branches but sinking money into renovations</a:t>
            </a:r>
          </a:p>
          <a:p>
            <a:r>
              <a:rPr lang="en-US" dirty="0"/>
              <a:t>Many times a ND Head can be replaced at a historical building without a permit.</a:t>
            </a:r>
          </a:p>
          <a:p>
            <a:r>
              <a:rPr lang="en-US" dirty="0"/>
              <a:t>Operations – bank staff do no have to contact clients to redirect or come in for new keys</a:t>
            </a:r>
          </a:p>
          <a:p>
            <a:r>
              <a:rPr lang="en-US" dirty="0"/>
              <a:t>One of the things to take into account is that you may not know an older ND is encased in concrete.</a:t>
            </a:r>
          </a:p>
          <a:p>
            <a:r>
              <a:rPr lang="en-US" dirty="0"/>
              <a:t>You many not be aware until you start to peel back those layers of the onion.</a:t>
            </a:r>
          </a:p>
          <a:p>
            <a:r>
              <a:rPr lang="en-US" dirty="0"/>
              <a:t>This is a prime example of an unexpected cost mid way through a project. </a:t>
            </a:r>
          </a:p>
          <a:p>
            <a:r>
              <a:rPr lang="en-US" dirty="0"/>
              <a:t>See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000B9-FB55-4C05-8F4B-830F23CC1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883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checks boxes for many areas of the bank or CU</a:t>
            </a:r>
          </a:p>
          <a:p>
            <a:r>
              <a:rPr lang="en-US" dirty="0"/>
              <a:t>No matter who you are speaking with or their current responsibility, or area they take care of, there something in the solution that will speak to them</a:t>
            </a:r>
          </a:p>
          <a:p>
            <a:r>
              <a:rPr lang="en-US" dirty="0"/>
              <a:t>“Checks All The Boxes”</a:t>
            </a:r>
          </a:p>
          <a:p>
            <a:r>
              <a:rPr lang="en-US" dirty="0"/>
              <a:t>Note the line about managing multiple trades</a:t>
            </a:r>
          </a:p>
          <a:p>
            <a:r>
              <a:rPr lang="en-US" dirty="0"/>
              <a:t>In the coming slides try and keep track of the trades and individuals involved in a full ND replacement</a:t>
            </a:r>
          </a:p>
          <a:p>
            <a:r>
              <a:rPr lang="en-US" dirty="0"/>
              <a:t>Mention Real Estate and renovations.  - many banks Cu not building new branches but sinking money into renovations</a:t>
            </a:r>
          </a:p>
          <a:p>
            <a:r>
              <a:rPr lang="en-US" dirty="0"/>
              <a:t>Many times a ND Head can be replaced at a historical building without a permit.</a:t>
            </a:r>
          </a:p>
          <a:p>
            <a:r>
              <a:rPr lang="en-US" dirty="0"/>
              <a:t>Operations – bank staff do no have to contact clients to redirect or come in for new keys</a:t>
            </a:r>
          </a:p>
          <a:p>
            <a:r>
              <a:rPr lang="en-US" dirty="0"/>
              <a:t>One of the things to take into account is that you may not know an older ND is encased in concrete.</a:t>
            </a:r>
          </a:p>
          <a:p>
            <a:r>
              <a:rPr lang="en-US" dirty="0"/>
              <a:t>You many not be aware until you start to peel back those layers of the onion.</a:t>
            </a:r>
          </a:p>
          <a:p>
            <a:r>
              <a:rPr lang="en-US" dirty="0"/>
              <a:t>This is a prime example of an unexpected cost mid way through a project. </a:t>
            </a:r>
          </a:p>
          <a:p>
            <a:r>
              <a:rPr lang="en-US" dirty="0"/>
              <a:t>See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000B9-FB55-4C05-8F4B-830F23CC1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4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checks boxes for many areas of the bank or CU</a:t>
            </a:r>
          </a:p>
          <a:p>
            <a:r>
              <a:rPr lang="en-US" dirty="0"/>
              <a:t>No matter who you are speaking with or their current responsibility, or area they take care of, there something in the solution that will speak to them</a:t>
            </a:r>
          </a:p>
          <a:p>
            <a:r>
              <a:rPr lang="en-US" dirty="0"/>
              <a:t>“Checks All The Boxes”</a:t>
            </a:r>
          </a:p>
          <a:p>
            <a:r>
              <a:rPr lang="en-US" dirty="0"/>
              <a:t>Note the line about managing multiple trades</a:t>
            </a:r>
          </a:p>
          <a:p>
            <a:r>
              <a:rPr lang="en-US" dirty="0"/>
              <a:t>In the coming slides try and keep track of the trades and individuals involved in a full ND replacement</a:t>
            </a:r>
          </a:p>
          <a:p>
            <a:r>
              <a:rPr lang="en-US" dirty="0"/>
              <a:t>Mention Real Estate and renovations.  - many banks Cu not building new branches but sinking money into renovations</a:t>
            </a:r>
          </a:p>
          <a:p>
            <a:r>
              <a:rPr lang="en-US" dirty="0"/>
              <a:t>Many times a ND Head can be replaced at a historical building without a permit.</a:t>
            </a:r>
          </a:p>
          <a:p>
            <a:r>
              <a:rPr lang="en-US" dirty="0"/>
              <a:t>Operations – bank staff do no have to contact clients to redirect or come in for new keys</a:t>
            </a:r>
          </a:p>
          <a:p>
            <a:r>
              <a:rPr lang="en-US" dirty="0"/>
              <a:t>One of the things to take into account is that you may not know an older ND is encased in concrete.</a:t>
            </a:r>
          </a:p>
          <a:p>
            <a:r>
              <a:rPr lang="en-US" dirty="0"/>
              <a:t>You many not be aware until you start to peel back those layers of the onion.</a:t>
            </a:r>
          </a:p>
          <a:p>
            <a:r>
              <a:rPr lang="en-US" dirty="0"/>
              <a:t>This is a prime example of an unexpected cost mid way through a project. </a:t>
            </a:r>
          </a:p>
          <a:p>
            <a:r>
              <a:rPr lang="en-US" dirty="0"/>
              <a:t>See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000B9-FB55-4C05-8F4B-830F23CC1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406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checks boxes for many areas of the bank or CU</a:t>
            </a:r>
          </a:p>
          <a:p>
            <a:r>
              <a:rPr lang="en-US" dirty="0"/>
              <a:t>No matter who you are speaking with or their current responsibility, or area they take care of, there something in the solution that will speak to them</a:t>
            </a:r>
          </a:p>
          <a:p>
            <a:r>
              <a:rPr lang="en-US" dirty="0"/>
              <a:t>“Checks All The Boxes”</a:t>
            </a:r>
          </a:p>
          <a:p>
            <a:r>
              <a:rPr lang="en-US" dirty="0"/>
              <a:t>Note the line about managing multiple trades</a:t>
            </a:r>
          </a:p>
          <a:p>
            <a:r>
              <a:rPr lang="en-US" dirty="0"/>
              <a:t>In the coming slides try and keep track of the trades and individuals involved in a full ND replacement</a:t>
            </a:r>
          </a:p>
          <a:p>
            <a:r>
              <a:rPr lang="en-US" dirty="0"/>
              <a:t>Mention Real Estate and renovations.  - many banks Cu not building new branches but sinking money into renovations</a:t>
            </a:r>
          </a:p>
          <a:p>
            <a:r>
              <a:rPr lang="en-US" dirty="0"/>
              <a:t>Many times a ND Head can be replaced at a historical building without a permit.</a:t>
            </a:r>
          </a:p>
          <a:p>
            <a:r>
              <a:rPr lang="en-US" dirty="0"/>
              <a:t>Operations – bank staff do no have to contact clients to redirect or come in for new keys</a:t>
            </a:r>
          </a:p>
          <a:p>
            <a:r>
              <a:rPr lang="en-US" dirty="0"/>
              <a:t>One of the things to take into account is that you may not know an older ND is encased in concrete.</a:t>
            </a:r>
          </a:p>
          <a:p>
            <a:r>
              <a:rPr lang="en-US" dirty="0"/>
              <a:t>You many not be aware until you start to peel back those layers of the onion.</a:t>
            </a:r>
          </a:p>
          <a:p>
            <a:r>
              <a:rPr lang="en-US" dirty="0"/>
              <a:t>This is a prime example of an unexpected cost mid way through a project. </a:t>
            </a:r>
          </a:p>
          <a:p>
            <a:r>
              <a:rPr lang="en-US" dirty="0"/>
              <a:t>See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000B9-FB55-4C05-8F4B-830F23CC1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152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checks boxes for many areas of the bank or CU</a:t>
            </a:r>
          </a:p>
          <a:p>
            <a:r>
              <a:rPr lang="en-US" dirty="0"/>
              <a:t>No matter who you are speaking with or their current responsibility, or area they take care of, there something in the solution that will speak to them</a:t>
            </a:r>
          </a:p>
          <a:p>
            <a:r>
              <a:rPr lang="en-US" dirty="0"/>
              <a:t>“Checks All The Boxes”</a:t>
            </a:r>
          </a:p>
          <a:p>
            <a:r>
              <a:rPr lang="en-US" dirty="0"/>
              <a:t>Note the line about managing multiple trades</a:t>
            </a:r>
          </a:p>
          <a:p>
            <a:r>
              <a:rPr lang="en-US" dirty="0"/>
              <a:t>In the coming slides try and keep track of the trades and individuals involved in a full ND replacement</a:t>
            </a:r>
          </a:p>
          <a:p>
            <a:r>
              <a:rPr lang="en-US" dirty="0"/>
              <a:t>Mention Real Estate and renovations.  - many banks Cu not building new branches but sinking money into renovations</a:t>
            </a:r>
          </a:p>
          <a:p>
            <a:r>
              <a:rPr lang="en-US" dirty="0"/>
              <a:t>Many times a ND Head can be replaced at a historical building without a permit.</a:t>
            </a:r>
          </a:p>
          <a:p>
            <a:r>
              <a:rPr lang="en-US" dirty="0"/>
              <a:t>Operations – bank staff do no have to contact clients to redirect or come in for new keys</a:t>
            </a:r>
          </a:p>
          <a:p>
            <a:r>
              <a:rPr lang="en-US" dirty="0"/>
              <a:t>One of the things to take into account is that you may not know an older ND is encased in concrete.</a:t>
            </a:r>
          </a:p>
          <a:p>
            <a:r>
              <a:rPr lang="en-US" dirty="0"/>
              <a:t>You many not be aware until you start to peel back those layers of the onion.</a:t>
            </a:r>
          </a:p>
          <a:p>
            <a:r>
              <a:rPr lang="en-US" dirty="0"/>
              <a:t>This is a prime example of an unexpected cost mid way through a project. </a:t>
            </a:r>
          </a:p>
          <a:p>
            <a:r>
              <a:rPr lang="en-US" dirty="0"/>
              <a:t>See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000B9-FB55-4C05-8F4B-830F23CC1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530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943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297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03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446545" y="1274201"/>
            <a:ext cx="8249552" cy="4599384"/>
          </a:xfrm>
        </p:spPr>
        <p:txBody>
          <a:bodyPr/>
          <a:lstStyle>
            <a:lvl1pPr marL="245083" indent="-245083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46546" y="196098"/>
            <a:ext cx="8250336" cy="507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6519456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925" y="2831016"/>
            <a:ext cx="7772400" cy="1470025"/>
          </a:xfrm>
        </p:spPr>
        <p:txBody>
          <a:bodyPr/>
          <a:lstStyle>
            <a:lvl1pPr>
              <a:defRPr>
                <a:solidFill>
                  <a:srgbClr val="1E15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5725" y="4414576"/>
            <a:ext cx="6400800" cy="1752600"/>
          </a:xfrm>
          <a:noFill/>
        </p:spPr>
        <p:txBody>
          <a:bodyPr/>
          <a:lstStyle>
            <a:lvl1pPr marL="0" indent="0" algn="ctr">
              <a:buNone/>
              <a:defRPr>
                <a:solidFill>
                  <a:srgbClr val="63656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7733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134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748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005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672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83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87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352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892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626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635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029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83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893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535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20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285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5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187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23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6078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341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701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447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970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446545" y="1274201"/>
            <a:ext cx="8249552" cy="4599384"/>
          </a:xfrm>
        </p:spPr>
        <p:txBody>
          <a:bodyPr/>
          <a:lstStyle>
            <a:lvl1pPr marL="183812" indent="-183812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46546" y="196098"/>
            <a:ext cx="8250336" cy="507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6977285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D174-9BA2-4A43-B2A4-A88C21778E99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70E8E-F62D-4D3A-BAC1-03408212FB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796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46546" y="1273998"/>
            <a:ext cx="3847410" cy="4687798"/>
          </a:xfrm>
        </p:spPr>
        <p:txBody>
          <a:bodyPr/>
          <a:lstStyle>
            <a:lvl1pPr>
              <a:defRPr sz="1650"/>
            </a:lvl1pPr>
            <a:lvl2pPr>
              <a:defRPr sz="1350"/>
            </a:lvl2pPr>
            <a:lvl3pPr>
              <a:buClr>
                <a:srgbClr val="00ACA7"/>
              </a:buClr>
              <a:defRPr sz="1200"/>
            </a:lvl3pPr>
            <a:lvl4pPr>
              <a:buClr>
                <a:srgbClr val="00ACA7"/>
              </a:buClr>
              <a:defRPr sz="1200"/>
            </a:lvl4pPr>
            <a:lvl5pPr>
              <a:buClr>
                <a:srgbClr val="00ACA7"/>
              </a:buCl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849472" y="1273999"/>
            <a:ext cx="3847410" cy="4687798"/>
          </a:xfrm>
        </p:spPr>
        <p:txBody>
          <a:bodyPr/>
          <a:lstStyle>
            <a:lvl1pPr>
              <a:defRPr sz="1650"/>
            </a:lvl1pPr>
            <a:lvl2pPr>
              <a:defRPr sz="1350"/>
            </a:lvl2pPr>
            <a:lvl3pPr>
              <a:buClr>
                <a:srgbClr val="00ACA7"/>
              </a:buClr>
              <a:defRPr sz="1200"/>
            </a:lvl3pPr>
            <a:lvl4pPr>
              <a:buClr>
                <a:srgbClr val="00ACA7"/>
              </a:buClr>
              <a:defRPr sz="1200"/>
            </a:lvl4pPr>
            <a:lvl5pPr>
              <a:buClr>
                <a:srgbClr val="00ACA7"/>
              </a:buCl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446546" y="196098"/>
            <a:ext cx="8250336" cy="507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74272398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58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09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925" y="2831018"/>
            <a:ext cx="7772400" cy="1470025"/>
          </a:xfrm>
        </p:spPr>
        <p:txBody>
          <a:bodyPr/>
          <a:lstStyle>
            <a:lvl1pPr>
              <a:defRPr>
                <a:solidFill>
                  <a:srgbClr val="1E15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5725" y="4414576"/>
            <a:ext cx="6400800" cy="1752600"/>
          </a:xfrm>
          <a:noFill/>
        </p:spPr>
        <p:txBody>
          <a:bodyPr/>
          <a:lstStyle>
            <a:lvl1pPr marL="0" indent="0" algn="ctr">
              <a:buNone/>
              <a:defRPr>
                <a:solidFill>
                  <a:srgbClr val="63656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0707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446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573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69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7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319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Hamilton-PPT-textpg master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6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2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93511-7389-A347-AD11-49B5E7F17F35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E22ED-312B-BF45-A2F3-F265BC57857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Hamilton-PPT-cv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3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52F38-90FB-0E48-9138-A963EAB35E91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Hamilton-PPT-crv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3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2260F-9023-8444-B53B-F83A3CA8F042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Hamilton-PPT-textpg master.jp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5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93511-7389-A347-AD11-49B5E7F17F35}" type="datetimeFigureOut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E22ED-312B-BF45-A2F3-F265BC57857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Hamilton-PPT-cv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5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2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925" y="3599503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Hamilton Update</a:t>
            </a:r>
            <a:br>
              <a:rPr lang="en-US" dirty="0"/>
            </a:br>
            <a:r>
              <a:rPr lang="en-US" sz="4000" i="1" dirty="0"/>
              <a:t>John Stroia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35572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1E1545"/>
                </a:solidFill>
              </a:rPr>
              <a:t>Market – Payment by 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A6C684-0FDF-4536-8BF3-993C8D96F55E}"/>
              </a:ext>
            </a:extLst>
          </p:cNvPr>
          <p:cNvSpPr txBox="1"/>
          <p:nvPr/>
        </p:nvSpPr>
        <p:spPr>
          <a:xfrm>
            <a:off x="1733551" y="5334515"/>
            <a:ext cx="3005138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Federal Reserve Bank of San Francisco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C7F7D-1123-415C-8779-7683A7ECE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788" y="1215708"/>
            <a:ext cx="6662424" cy="377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3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4A56FEB-A473-4DCF-A42E-52F0FADE6C32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 bwMode="auto">
          <a:xfrm>
            <a:off x="367553" y="1174376"/>
            <a:ext cx="2975723" cy="410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4484" tIns="24484" rIns="24484" bIns="24484" numCol="1" rtlCol="0" anchor="t" anchorCtr="0" compatLnSpc="1">
            <a:prstTxWarp prst="textNoShape">
              <a:avLst/>
            </a:prstTxWarp>
            <a:noAutofit/>
          </a:bodyPr>
          <a:lstStyle>
            <a:lvl1pPr marL="360363" indent="-360363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583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725" indent="-360363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081088" indent="-360363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CA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08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CA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CA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805113" indent="-2619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3262313" indent="-2619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719513" indent="-2619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4176713" indent="-2619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70272" lvl="2" indent="0">
              <a:buClr>
                <a:srgbClr val="004583"/>
              </a:buClr>
            </a:pPr>
            <a:endParaRPr lang="sv-SE" sz="600" dirty="0"/>
          </a:p>
          <a:p>
            <a:pPr marL="214313" indent="-214313">
              <a:spcBef>
                <a:spcPts val="770"/>
              </a:spcBef>
              <a:spcAft>
                <a:spcPts val="77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COVID Solutions: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Anti-microbial drive-up carrier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Teller/Retailer sneeze guard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UVC drive-up solution – UVC light bathes carrier in between transactions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LED lights for Drive-up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ATM/Safe anchoring solution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Updated Safe boltwork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Decommissioning Plates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Door bucks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Diebold Parts – Audio/Video</a:t>
            </a:r>
          </a:p>
          <a:p>
            <a:pPr marL="574675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Let us know what you need!</a:t>
            </a:r>
          </a:p>
          <a:p>
            <a:endParaRPr lang="en-US" sz="2800" kern="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9C394-63C8-450F-866F-11DB173A3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037" y="695325"/>
            <a:ext cx="2671672" cy="213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9C33E6-186C-4EFA-8C7B-D98F4B18E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163" y="277264"/>
            <a:ext cx="1472715" cy="1543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DA2396-1A51-42A8-9563-E0FAC6BDC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3735814"/>
            <a:ext cx="2429163" cy="1774852"/>
          </a:xfrm>
          <a:prstGeom prst="rect">
            <a:avLst/>
          </a:prstGeom>
        </p:spPr>
      </p:pic>
      <p:sp>
        <p:nvSpPr>
          <p:cNvPr id="11" name="Title 12">
            <a:extLst>
              <a:ext uri="{FF2B5EF4-FFF2-40B4-BE49-F238E27FC236}">
                <a16:creationId xmlns:a16="http://schemas.microsoft.com/office/drawing/2014/main" id="{6C2C79DD-0DC7-472B-9C38-BC1DF194A8A8}"/>
              </a:ext>
            </a:extLst>
          </p:cNvPr>
          <p:cNvSpPr txBox="1">
            <a:spLocks/>
          </p:cNvSpPr>
          <p:nvPr/>
        </p:nvSpPr>
        <p:spPr>
          <a:xfrm>
            <a:off x="681318" y="353462"/>
            <a:ext cx="8011368" cy="507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500" b="0" kern="1200">
                <a:solidFill>
                  <a:srgbClr val="284D7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Innovation</a:t>
            </a:r>
          </a:p>
        </p:txBody>
      </p:sp>
      <p:pic>
        <p:nvPicPr>
          <p:cNvPr id="12" name="Content Placeholder 9" descr="A close up of a machine&#10;&#10;Description automatically generated">
            <a:extLst>
              <a:ext uri="{FF2B5EF4-FFF2-40B4-BE49-F238E27FC236}">
                <a16:creationId xmlns:a16="http://schemas.microsoft.com/office/drawing/2014/main" id="{7F8AE554-195C-44B4-AF19-DBE05D051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265" y="2330802"/>
            <a:ext cx="3163921" cy="253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1081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7156D-90F7-4359-8590-829317AD5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81" y="415530"/>
            <a:ext cx="3657594" cy="772366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3200" dirty="0"/>
              <a:t>UVC Ultraviolet Light for HA-1000-XLR</a:t>
            </a:r>
            <a:endParaRPr lang="en-US" sz="4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FE84E6-D040-4817-AD7D-3C203306F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1981" y="1583193"/>
            <a:ext cx="3657594" cy="4208016"/>
          </a:xfrm>
        </p:spPr>
        <p:txBody>
          <a:bodyPr>
            <a:normAutofit/>
          </a:bodyPr>
          <a:lstStyle/>
          <a:p>
            <a:r>
              <a:rPr lang="en-US" sz="2000" dirty="0"/>
              <a:t>Sterilization and Disinfection in a Short Time</a:t>
            </a:r>
          </a:p>
          <a:p>
            <a:r>
              <a:rPr lang="en-US" sz="2000" dirty="0"/>
              <a:t>80% Energy Savings</a:t>
            </a:r>
          </a:p>
          <a:p>
            <a:r>
              <a:rPr lang="en-US" sz="2000" dirty="0"/>
              <a:t>Environmental Protection</a:t>
            </a:r>
          </a:p>
          <a:p>
            <a:r>
              <a:rPr lang="en-US" sz="2000" dirty="0"/>
              <a:t>Service Life is 10,000 Hours</a:t>
            </a:r>
          </a:p>
          <a:p>
            <a:r>
              <a:rPr lang="en-US" sz="2000" dirty="0"/>
              <a:t>Instant Start</a:t>
            </a:r>
          </a:p>
          <a:p>
            <a:r>
              <a:rPr lang="en-US" sz="2000" dirty="0"/>
              <a:t>Field retrofittable </a:t>
            </a:r>
          </a:p>
          <a:p>
            <a:pPr lvl="1"/>
            <a:r>
              <a:rPr lang="en-US" sz="1700" dirty="0"/>
              <a:t>Replaces pocket with kit that include lights already installed – reduces on-site time</a:t>
            </a:r>
          </a:p>
          <a:p>
            <a:endParaRPr lang="en-US" b="1" dirty="0"/>
          </a:p>
        </p:txBody>
      </p:sp>
      <p:pic>
        <p:nvPicPr>
          <p:cNvPr id="7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5F873B-323E-4671-903D-D761E64A7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009" y="99139"/>
            <a:ext cx="4325441" cy="559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52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2">
            <a:extLst>
              <a:ext uri="{FF2B5EF4-FFF2-40B4-BE49-F238E27FC236}">
                <a16:creationId xmlns:a16="http://schemas.microsoft.com/office/drawing/2014/main" id="{6C2C79DD-0DC7-472B-9C38-BC1DF194A8A8}"/>
              </a:ext>
            </a:extLst>
          </p:cNvPr>
          <p:cNvSpPr txBox="1">
            <a:spLocks/>
          </p:cNvSpPr>
          <p:nvPr/>
        </p:nvSpPr>
        <p:spPr>
          <a:xfrm>
            <a:off x="681318" y="353462"/>
            <a:ext cx="8011368" cy="507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500" b="0" kern="1200">
                <a:solidFill>
                  <a:srgbClr val="284D7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2021 Innovation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84A4C-710E-4119-B1A7-E274BA35BF0F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2400" dirty="0"/>
              <a:t>Intelligent Drive-up</a:t>
            </a:r>
          </a:p>
          <a:p>
            <a:pPr lvl="0"/>
            <a:r>
              <a:rPr lang="en-US" sz="2400" dirty="0"/>
              <a:t>EMP Safe </a:t>
            </a:r>
          </a:p>
          <a:p>
            <a:pPr lvl="0"/>
            <a:r>
              <a:rPr lang="en-US" sz="2400" dirty="0"/>
              <a:t>Redesign DD8 and 400DD</a:t>
            </a:r>
          </a:p>
          <a:p>
            <a:pPr lvl="0"/>
            <a:r>
              <a:rPr lang="en-US" sz="2400" dirty="0"/>
              <a:t>New Night Head</a:t>
            </a:r>
          </a:p>
          <a:p>
            <a:pPr lvl="0"/>
            <a:r>
              <a:rPr lang="en-US" sz="2400" dirty="0"/>
              <a:t>TL-15 Fire Door</a:t>
            </a:r>
          </a:p>
          <a:p>
            <a:pPr lvl="0"/>
            <a:r>
              <a:rPr lang="en-US" sz="2400" dirty="0"/>
              <a:t>New Safe Deposit Box design </a:t>
            </a:r>
          </a:p>
          <a:p>
            <a:pPr lvl="0"/>
            <a:r>
              <a:rPr lang="en-US" sz="2400" dirty="0"/>
              <a:t>Audio/Video Refresh</a:t>
            </a:r>
          </a:p>
          <a:p>
            <a:pPr lvl="0"/>
            <a:r>
              <a:rPr lang="en-US" sz="2400" dirty="0"/>
              <a:t>Vault Panel and Vault Door retest</a:t>
            </a:r>
          </a:p>
          <a:p>
            <a:pPr lvl="0"/>
            <a:r>
              <a:rPr lang="en-US" sz="2400" dirty="0"/>
              <a:t>Everyday Safe </a:t>
            </a:r>
          </a:p>
          <a:p>
            <a:pPr lvl="0"/>
            <a:r>
              <a:rPr lang="en-US" sz="2400" dirty="0"/>
              <a:t>New simple B-Rates safe with optional pharmacy interior</a:t>
            </a:r>
          </a:p>
          <a:p>
            <a:pPr lvl="0"/>
            <a:r>
              <a:rPr lang="en-US" sz="2400" dirty="0"/>
              <a:t>New replacement parts for existing competitive products</a:t>
            </a:r>
          </a:p>
          <a:p>
            <a:pPr lvl="0"/>
            <a:endParaRPr lang="en-US" sz="2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52910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1E1545"/>
                </a:solidFill>
              </a:rPr>
              <a:t>Cash Management – Saferecycling TCR-7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755660" cy="4525963"/>
          </a:xfrm>
        </p:spPr>
        <p:txBody>
          <a:bodyPr>
            <a:normAutofit/>
          </a:bodyPr>
          <a:lstStyle/>
          <a:p>
            <a:pPr lvl="0"/>
            <a:r>
              <a:rPr lang="en-GB" sz="2400" dirty="0"/>
              <a:t>Continue to promote and offer support, to assist dealers with their sales opportunities</a:t>
            </a:r>
            <a:endParaRPr lang="en-US" sz="2400" dirty="0"/>
          </a:p>
          <a:p>
            <a:pPr lvl="0"/>
            <a:r>
              <a:rPr lang="en-GB" sz="2400" dirty="0"/>
              <a:t>New Nexus integration expected by end of Q1</a:t>
            </a:r>
            <a:endParaRPr lang="en-US" sz="2400" dirty="0"/>
          </a:p>
          <a:p>
            <a:pPr lvl="0"/>
            <a:r>
              <a:rPr lang="en-GB" sz="2400" dirty="0"/>
              <a:t>Stable and maturing product</a:t>
            </a:r>
            <a:endParaRPr lang="en-US" sz="2400" dirty="0"/>
          </a:p>
          <a:p>
            <a:pPr lvl="0"/>
            <a:r>
              <a:rPr lang="en-GB" sz="2400" dirty="0"/>
              <a:t>Promotional Pricing from 2020</a:t>
            </a:r>
            <a:endParaRPr lang="en-US" sz="2400" dirty="0"/>
          </a:p>
          <a:p>
            <a:pPr lvl="0"/>
            <a:r>
              <a:rPr lang="en-GB" sz="2400" dirty="0"/>
              <a:t>Can provide real time WebEx customer presentations</a:t>
            </a:r>
            <a:endParaRPr lang="en-US" sz="2400" dirty="0"/>
          </a:p>
          <a:p>
            <a:pPr lvl="0"/>
            <a:r>
              <a:rPr lang="en-GB" sz="2400" dirty="0"/>
              <a:t>Growing install base 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9723F2-58C3-400B-9417-A338926FE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860" y="1600200"/>
            <a:ext cx="3126277" cy="404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64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1E1545"/>
                </a:solidFill>
              </a:rPr>
              <a:t>Cash Management – Saferecycling R7-L &amp; R7-UL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755660" cy="452596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GB" dirty="0"/>
              <a:t>As more opportunities arise with the cannabis space, continue to push this sector as this market grows.</a:t>
            </a:r>
            <a:endParaRPr lang="en-US" dirty="0"/>
          </a:p>
          <a:p>
            <a:pPr lvl="0"/>
            <a:r>
              <a:rPr lang="en-GB" dirty="0"/>
              <a:t>More R7 sold in 2020 in the cannabis space, compared to TCR’s sold in Banking.</a:t>
            </a:r>
            <a:endParaRPr lang="en-US" dirty="0"/>
          </a:p>
          <a:p>
            <a:pPr lvl="0"/>
            <a:r>
              <a:rPr lang="en-GB" dirty="0"/>
              <a:t>Stable and maturing product</a:t>
            </a:r>
            <a:endParaRPr lang="en-US" dirty="0"/>
          </a:p>
          <a:p>
            <a:pPr lvl="0"/>
            <a:r>
              <a:rPr lang="en-GB" dirty="0"/>
              <a:t>Can be a stand along FI solution (not connected to core/teller)</a:t>
            </a:r>
            <a:endParaRPr lang="en-US" dirty="0"/>
          </a:p>
          <a:p>
            <a:pPr lvl="0"/>
            <a:r>
              <a:rPr lang="en-GB" dirty="0"/>
              <a:t>Can provide real time webex customer presentations</a:t>
            </a:r>
            <a:endParaRPr lang="en-US" dirty="0"/>
          </a:p>
          <a:p>
            <a:pPr lvl="0"/>
            <a:r>
              <a:rPr lang="en-GB" dirty="0"/>
              <a:t>Multiple dashboard options available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247757-23E3-4FC4-9265-B4A2A0732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851" y="1528780"/>
            <a:ext cx="2590690" cy="408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4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1E1545"/>
                </a:solidFill>
              </a:rPr>
              <a:t>Hamilton Update</a:t>
            </a:r>
            <a:br>
              <a:rPr lang="en-US" sz="3600" dirty="0">
                <a:solidFill>
                  <a:srgbClr val="1E1545"/>
                </a:solidFill>
              </a:rPr>
            </a:br>
            <a:r>
              <a:rPr lang="en-US" sz="2800" dirty="0">
                <a:solidFill>
                  <a:srgbClr val="1E1545"/>
                </a:solidFill>
              </a:rPr>
              <a:t>Commercial Transaction Migration</a:t>
            </a:r>
            <a:endParaRPr lang="en-US" sz="3600" dirty="0">
              <a:solidFill>
                <a:srgbClr val="1E154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DDC67-1CAA-4F3F-A83E-6456320F7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33" y="1455612"/>
            <a:ext cx="3436918" cy="2895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2D9BEB-D4DB-4E61-A20B-DB7CDE807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127" y="3095625"/>
            <a:ext cx="2616140" cy="3423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E1CDB7-051F-400F-89E8-4D0BC62FB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929" y="1508593"/>
            <a:ext cx="2469094" cy="38408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CE308F-9AE7-4F8B-9F6B-198345F630EF}"/>
              </a:ext>
            </a:extLst>
          </p:cNvPr>
          <p:cNvSpPr txBox="1"/>
          <p:nvPr/>
        </p:nvSpPr>
        <p:spPr>
          <a:xfrm>
            <a:off x="133350" y="1628775"/>
            <a:ext cx="134302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Safe Deposit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296944-19DE-49BD-8421-A544A44B4F6F}"/>
              </a:ext>
            </a:extLst>
          </p:cNvPr>
          <p:cNvSpPr txBox="1"/>
          <p:nvPr/>
        </p:nvSpPr>
        <p:spPr>
          <a:xfrm>
            <a:off x="4157671" y="2345316"/>
            <a:ext cx="134302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D700 Coin Dispenser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4CBCC9-2083-4482-B379-B5E0FD4C03A5}"/>
              </a:ext>
            </a:extLst>
          </p:cNvPr>
          <p:cNvSpPr txBox="1"/>
          <p:nvPr/>
        </p:nvSpPr>
        <p:spPr>
          <a:xfrm>
            <a:off x="6824663" y="771307"/>
            <a:ext cx="18621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RS7 Cash and Coin Recycling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1B4673-B9C9-44B2-BF1F-822AF43BE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311" y="3925596"/>
            <a:ext cx="1600000" cy="2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01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89459" y="296467"/>
            <a:ext cx="6172200" cy="857250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rgbClr val="1E1545"/>
                </a:solidFill>
              </a:rPr>
              <a:t>Hamilton Marketing 2020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7675" y="1153716"/>
            <a:ext cx="3874295" cy="4485083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b="1" dirty="0"/>
              <a:t>NEW Brochures</a:t>
            </a:r>
            <a:endParaRPr lang="en-US" sz="1600" dirty="0"/>
          </a:p>
          <a:p>
            <a:pPr lvl="0"/>
            <a:r>
              <a:rPr lang="en-US" sz="1600" dirty="0"/>
              <a:t>Drive-Up</a:t>
            </a:r>
          </a:p>
          <a:p>
            <a:pPr lvl="0"/>
            <a:r>
              <a:rPr lang="en-US" sz="1600" dirty="0"/>
              <a:t>Walk-Up</a:t>
            </a:r>
          </a:p>
          <a:p>
            <a:pPr lvl="0"/>
            <a:r>
              <a:rPr lang="en-US" sz="1600" dirty="0"/>
              <a:t>Transaction Drawers</a:t>
            </a:r>
          </a:p>
          <a:p>
            <a:pPr lvl="0"/>
            <a:r>
              <a:rPr lang="en-US" sz="1600" dirty="0"/>
              <a:t>Sneeze Guards (Infection Preventions Solutions) </a:t>
            </a:r>
          </a:p>
          <a:p>
            <a:pPr lvl="0"/>
            <a:r>
              <a:rPr lang="en-US" sz="1600" dirty="0"/>
              <a:t>Hamilton Security Cannabis Solutions </a:t>
            </a:r>
          </a:p>
          <a:p>
            <a:pPr lvl="0"/>
            <a:r>
              <a:rPr lang="en-US" sz="1600" dirty="0"/>
              <a:t>Gunnebo Cash Management Cannabis Solutions </a:t>
            </a:r>
          </a:p>
          <a:p>
            <a:pPr lvl="0"/>
            <a:r>
              <a:rPr lang="en-US" sz="1600" dirty="0"/>
              <a:t>Commercial Drive-Up</a:t>
            </a:r>
          </a:p>
          <a:p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Social Media </a:t>
            </a:r>
            <a:endParaRPr lang="en-US" sz="1600" dirty="0"/>
          </a:p>
          <a:p>
            <a:pPr lvl="0"/>
            <a:r>
              <a:rPr lang="en-US" sz="1600" dirty="0"/>
              <a:t>Numerous posts on LinkedIn, Twitter for Hamilton Security, Gunnebo, Gunnebo Canada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b="1" dirty="0">
                <a:solidFill>
                  <a:prstClr val="black"/>
                </a:solidFill>
              </a:rPr>
              <a:t>Product Updates</a:t>
            </a:r>
            <a:endParaRPr lang="en-US" sz="1600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Over 35 updates to date 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002BD14-89C5-4155-BB81-4D2C79B9BE6E}"/>
              </a:ext>
            </a:extLst>
          </p:cNvPr>
          <p:cNvSpPr txBox="1">
            <a:spLocks/>
          </p:cNvSpPr>
          <p:nvPr/>
        </p:nvSpPr>
        <p:spPr>
          <a:xfrm>
            <a:off x="4668442" y="1153717"/>
            <a:ext cx="4156471" cy="448508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68580" tIns="34290" rIns="68580" bIns="3429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buNone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Webinars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(18 webinars on various topics including) </a:t>
            </a:r>
          </a:p>
          <a:p>
            <a:pPr marL="257175" indent="-257175" defTabSz="342900"/>
            <a:r>
              <a:rPr lang="en-US" sz="1600" dirty="0">
                <a:solidFill>
                  <a:prstClr val="black"/>
                </a:solidFill>
                <a:latin typeface="Calibri"/>
              </a:rPr>
              <a:t>Sales Training</a:t>
            </a:r>
          </a:p>
          <a:p>
            <a:pPr marL="257175" indent="-257175" defTabSz="342900"/>
            <a:r>
              <a:rPr lang="en-US" sz="1600" dirty="0">
                <a:solidFill>
                  <a:prstClr val="black"/>
                </a:solidFill>
                <a:latin typeface="Calibri"/>
              </a:rPr>
              <a:t>Entrance Control </a:t>
            </a:r>
          </a:p>
          <a:p>
            <a:pPr marL="257175" indent="-257175" defTabSz="342900"/>
            <a:r>
              <a:rPr lang="en-US" sz="1600" dirty="0">
                <a:solidFill>
                  <a:prstClr val="black"/>
                </a:solidFill>
                <a:latin typeface="Calibri"/>
              </a:rPr>
              <a:t>COVID Solutions </a:t>
            </a:r>
          </a:p>
          <a:p>
            <a:pPr marL="257175" indent="-257175" defTabSz="342900"/>
            <a:r>
              <a:rPr lang="en-US" sz="1600" dirty="0">
                <a:solidFill>
                  <a:prstClr val="black"/>
                </a:solidFill>
                <a:latin typeface="Calibri"/>
              </a:rPr>
              <a:t>Cash Management </a:t>
            </a:r>
          </a:p>
          <a:p>
            <a:pPr marL="257175" indent="-257175" defTabSz="342900"/>
            <a:r>
              <a:rPr lang="en-US" sz="1600" dirty="0">
                <a:solidFill>
                  <a:prstClr val="black"/>
                </a:solidFill>
                <a:latin typeface="Calibri"/>
              </a:rPr>
              <a:t>Electronic Security </a:t>
            </a:r>
          </a:p>
          <a:p>
            <a:pPr marL="257175" indent="-257175" defTabSz="342900"/>
            <a:r>
              <a:rPr lang="en-US" sz="1600" dirty="0">
                <a:solidFill>
                  <a:prstClr val="black"/>
                </a:solidFill>
                <a:latin typeface="Calibri"/>
              </a:rPr>
              <a:t>Drive-Up 101</a:t>
            </a:r>
          </a:p>
          <a:p>
            <a:pPr marL="257175" indent="-257175" defTabSz="342900"/>
            <a:r>
              <a:rPr lang="en-US" sz="1600" dirty="0">
                <a:solidFill>
                  <a:prstClr val="black"/>
                </a:solidFill>
                <a:latin typeface="Calibri"/>
              </a:rPr>
              <a:t>Vaults, Vault Doors</a:t>
            </a:r>
          </a:p>
          <a:p>
            <a:pPr marL="257175" indent="-257175" defTabSz="342900"/>
            <a:r>
              <a:rPr lang="en-US" sz="1600" dirty="0">
                <a:solidFill>
                  <a:prstClr val="black"/>
                </a:solidFill>
                <a:latin typeface="Calibri"/>
              </a:rPr>
              <a:t>Replacement Heads </a:t>
            </a:r>
          </a:p>
          <a:p>
            <a:pPr marL="0" indent="0" defTabSz="342900">
              <a:buNone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 </a:t>
            </a:r>
          </a:p>
          <a:p>
            <a:pPr marL="0" indent="0" defTabSz="342900">
              <a:buNone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Campaigns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257175" indent="-257175" defTabSz="342900"/>
            <a:r>
              <a:rPr lang="en-US" sz="1600" dirty="0">
                <a:solidFill>
                  <a:prstClr val="black"/>
                </a:solidFill>
                <a:latin typeface="Calibri"/>
              </a:rPr>
              <a:t>Reactivated Drive-Up &amp; Walk-Up Solutions</a:t>
            </a:r>
          </a:p>
          <a:p>
            <a:pPr marL="257175" indent="-257175" defTabSz="342900"/>
            <a:r>
              <a:rPr lang="en-US" sz="1600" dirty="0">
                <a:solidFill>
                  <a:prstClr val="black"/>
                </a:solidFill>
                <a:latin typeface="Calibri"/>
              </a:rPr>
              <a:t>Sneeze Guards </a:t>
            </a:r>
          </a:p>
          <a:p>
            <a:pPr marL="257175" indent="-257175" defTabSz="342900"/>
            <a:r>
              <a:rPr lang="en-US" sz="1600" dirty="0">
                <a:solidFill>
                  <a:prstClr val="black"/>
                </a:solidFill>
                <a:latin typeface="Calibri"/>
              </a:rPr>
              <a:t>Infection Prevention Solutions </a:t>
            </a:r>
          </a:p>
          <a:p>
            <a:pPr marL="0" indent="0" defTabSz="342900">
              <a:buNone/>
            </a:pP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0" indent="0" defTabSz="342900">
              <a:buNone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Virtual Channel Partner Conference</a:t>
            </a:r>
          </a:p>
          <a:p>
            <a:pPr marL="257175" indent="-257175" defTabSz="342900"/>
            <a:r>
              <a:rPr lang="en-US" sz="1600" dirty="0">
                <a:solidFill>
                  <a:prstClr val="black"/>
                </a:solidFill>
                <a:latin typeface="Calibri"/>
              </a:rPr>
              <a:t>Videos and Presentations</a:t>
            </a:r>
          </a:p>
          <a:p>
            <a:pPr marL="0" indent="0" defTabSz="342900">
              <a:buNone/>
            </a:pP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5459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D0102C-C9A6-4F29-AE11-03A2778B5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611" y="718131"/>
            <a:ext cx="5701740" cy="3704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C16A18-15A5-48CD-91DC-07F5E22EC20E}"/>
              </a:ext>
            </a:extLst>
          </p:cNvPr>
          <p:cNvSpPr txBox="1"/>
          <p:nvPr/>
        </p:nvSpPr>
        <p:spPr>
          <a:xfrm>
            <a:off x="457201" y="5341770"/>
            <a:ext cx="3917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hamiltonsecuritysolutions.com/dealer-portal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5289CB-7CC4-4F70-88BF-7E1B8CA1BDEE}"/>
              </a:ext>
            </a:extLst>
          </p:cNvPr>
          <p:cNvCxnSpPr>
            <a:cxnSpLocks/>
          </p:cNvCxnSpPr>
          <p:nvPr/>
        </p:nvCxnSpPr>
        <p:spPr>
          <a:xfrm>
            <a:off x="3442996" y="4422710"/>
            <a:ext cx="1632857" cy="4150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6C243A3-D9BE-4BF2-B10E-5ABF097CCF0C}"/>
              </a:ext>
            </a:extLst>
          </p:cNvPr>
          <p:cNvSpPr txBox="1"/>
          <p:nvPr/>
        </p:nvSpPr>
        <p:spPr>
          <a:xfrm>
            <a:off x="5169159" y="4676576"/>
            <a:ext cx="215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Request Access here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DA819B-111E-4AC3-B90E-DE392465DB54}"/>
              </a:ext>
            </a:extLst>
          </p:cNvPr>
          <p:cNvSpPr txBox="1"/>
          <p:nvPr/>
        </p:nvSpPr>
        <p:spPr>
          <a:xfrm>
            <a:off x="3004459" y="121294"/>
            <a:ext cx="377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E1545"/>
                </a:solidFill>
              </a:rPr>
              <a:t>Dealer Portal Homepage</a:t>
            </a:r>
          </a:p>
        </p:txBody>
      </p:sp>
    </p:spTree>
    <p:extLst>
      <p:ext uri="{BB962C8B-B14F-4D97-AF65-F5344CB8AC3E}">
        <p14:creationId xmlns:p14="http://schemas.microsoft.com/office/powerpoint/2010/main" val="2607316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78178C-8E24-4143-95CA-6F6EA761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27" y="305873"/>
            <a:ext cx="5710335" cy="455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021D58-F4CC-4045-8769-AF43197A59E9}"/>
              </a:ext>
            </a:extLst>
          </p:cNvPr>
          <p:cNvSpPr txBox="1"/>
          <p:nvPr/>
        </p:nvSpPr>
        <p:spPr>
          <a:xfrm>
            <a:off x="6204857" y="671799"/>
            <a:ext cx="27618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Price 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Tech Support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Marketing Toolkits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Updated Brochure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Product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Webinar Links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806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0826"/>
            <a:ext cx="8229600" cy="56832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Agenda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57263"/>
            <a:ext cx="8362950" cy="3814762"/>
          </a:xfrm>
        </p:spPr>
        <p:txBody>
          <a:bodyPr>
            <a:normAutofit/>
          </a:bodyPr>
          <a:lstStyle/>
          <a:p>
            <a:r>
              <a:rPr lang="en-US" sz="2400" dirty="0"/>
              <a:t>COVID Impact</a:t>
            </a:r>
          </a:p>
          <a:p>
            <a:r>
              <a:rPr lang="en-US" sz="2400" dirty="0"/>
              <a:t>Hamilton United</a:t>
            </a:r>
          </a:p>
          <a:p>
            <a:r>
              <a:rPr lang="en-US" sz="2400" dirty="0"/>
              <a:t>Market</a:t>
            </a:r>
          </a:p>
          <a:p>
            <a:pPr lvl="0"/>
            <a:r>
              <a:rPr lang="en-US" sz="2400" dirty="0"/>
              <a:t>Innovation</a:t>
            </a:r>
          </a:p>
          <a:p>
            <a:pPr lvl="0"/>
            <a:r>
              <a:rPr lang="en-US" sz="2400" dirty="0"/>
              <a:t>Marketing</a:t>
            </a:r>
          </a:p>
          <a:p>
            <a:pPr lvl="0"/>
            <a:r>
              <a:rPr lang="en-US" sz="2400" dirty="0"/>
              <a:t>Focus Areas/Opportunities</a:t>
            </a:r>
          </a:p>
          <a:p>
            <a:pPr lvl="0"/>
            <a:r>
              <a:rPr lang="en-US" sz="2400" dirty="0"/>
              <a:t>Reminders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2224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420B4D8-FFE8-4B1F-AC34-F205C103B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396" y="345528"/>
            <a:ext cx="3179390" cy="4114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326105-0C8C-431B-9BA0-B59819F70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49" y="1096982"/>
            <a:ext cx="4219730" cy="3830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081DC6A-7397-4286-9F69-E80054176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582" y="3088432"/>
            <a:ext cx="2494541" cy="3228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2CC921-48A1-44A7-98B0-958BC7A9E13E}"/>
              </a:ext>
            </a:extLst>
          </p:cNvPr>
          <p:cNvSpPr txBox="1"/>
          <p:nvPr/>
        </p:nvSpPr>
        <p:spPr>
          <a:xfrm>
            <a:off x="401214" y="251920"/>
            <a:ext cx="4272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E1545"/>
                </a:solidFill>
              </a:rPr>
              <a:t>Updates Brochures &amp; Product Updates</a:t>
            </a:r>
          </a:p>
          <a:p>
            <a:pPr algn="ctr"/>
            <a:r>
              <a:rPr lang="en-US" sz="2000" b="1" dirty="0">
                <a:solidFill>
                  <a:srgbClr val="1E1545"/>
                </a:solidFill>
              </a:rPr>
              <a:t>White Papers &amp; News </a:t>
            </a:r>
          </a:p>
        </p:txBody>
      </p:sp>
    </p:spTree>
    <p:extLst>
      <p:ext uri="{BB962C8B-B14F-4D97-AF65-F5344CB8AC3E}">
        <p14:creationId xmlns:p14="http://schemas.microsoft.com/office/powerpoint/2010/main" val="1799185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3C77B8F-CB22-4BF8-A6EB-2442A3C7A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680" y="566177"/>
            <a:ext cx="1967904" cy="254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14B7F923-D156-4A81-A55E-48ABFD7A3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435" y="481748"/>
            <a:ext cx="2092665" cy="2715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415EBB9-06D5-438E-816B-7BE8E2620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537" y="2918297"/>
            <a:ext cx="1963264" cy="254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3DB160-9252-4448-9377-AC155AFDA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10" y="2993614"/>
            <a:ext cx="1910687" cy="2471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2E504B-9BE1-4BD8-9268-AED60167B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064" y="2812568"/>
            <a:ext cx="2049334" cy="2652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2DFFDE6-E2BE-4B14-A048-0BBDEC9FD2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51" y="454720"/>
            <a:ext cx="2119000" cy="2742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7993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A23960-168A-4F47-910A-6C310746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81" y="316006"/>
            <a:ext cx="4312718" cy="496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AF316B-EDBF-4DFE-9FC9-DDFF787E1C34}"/>
              </a:ext>
            </a:extLst>
          </p:cNvPr>
          <p:cNvSpPr txBox="1"/>
          <p:nvPr/>
        </p:nvSpPr>
        <p:spPr>
          <a:xfrm>
            <a:off x="5275739" y="755780"/>
            <a:ext cx="374696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rgbClr val="1E1545"/>
                </a:solidFill>
              </a:rPr>
              <a:t>Hamilton Tech Support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Tech Support Videos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Technical Product Notifications and updates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Technical Training Class Registration (dates to come) </a:t>
            </a:r>
          </a:p>
        </p:txBody>
      </p:sp>
    </p:spTree>
    <p:extLst>
      <p:ext uri="{BB962C8B-B14F-4D97-AF65-F5344CB8AC3E}">
        <p14:creationId xmlns:p14="http://schemas.microsoft.com/office/powerpoint/2010/main" val="2734683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F25AF8-2E55-400F-A3C5-F132FBC1626D}"/>
              </a:ext>
            </a:extLst>
          </p:cNvPr>
          <p:cNvSpPr/>
          <p:nvPr/>
        </p:nvSpPr>
        <p:spPr>
          <a:xfrm>
            <a:off x="561975" y="1137169"/>
            <a:ext cx="5631007" cy="444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515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kern="0" dirty="0">
                <a:solidFill>
                  <a:srgbClr val="000000"/>
                </a:solidFill>
                <a:latin typeface="Calibri"/>
              </a:rPr>
              <a:t>Corporate Real Estate:</a:t>
            </a:r>
          </a:p>
          <a:p>
            <a:pPr marL="226931" indent="-226931" defTabSz="6051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Cost efficient head end replacement solution ~ no structural or branch interior modifications required (maintain existing depository chest)</a:t>
            </a:r>
          </a:p>
          <a:p>
            <a:pPr marL="226931" indent="-226931" defTabSz="6051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Eliminate need to manage multiple trade scheduling for replacement</a:t>
            </a:r>
          </a:p>
          <a:p>
            <a:pPr marL="226931" indent="-226931" defTabSz="605150"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Material return on investment realized versus full replacement</a:t>
            </a:r>
          </a:p>
          <a:p>
            <a:pPr marL="226931" indent="-226931" defTabSz="605150"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Clean modern appearance with the ability to incorporate logo branding</a:t>
            </a:r>
          </a:p>
          <a:p>
            <a:pPr defTabSz="60515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kern="0" dirty="0">
                <a:solidFill>
                  <a:srgbClr val="000000"/>
                </a:solidFill>
                <a:latin typeface="Calibri"/>
              </a:rPr>
              <a:t>Security:</a:t>
            </a:r>
          </a:p>
          <a:p>
            <a:pPr marL="226931" indent="-226931" defTabSz="6051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An ideal upgrade where UL specification is required</a:t>
            </a:r>
          </a:p>
          <a:p>
            <a:pPr marL="226931" indent="-226931" defTabSz="6051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Old ND Head - Unknown level of security after decades of degradation and possible instances of inconsistent service events</a:t>
            </a:r>
          </a:p>
          <a:p>
            <a:pPr defTabSz="60515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kern="0" dirty="0">
                <a:solidFill>
                  <a:srgbClr val="000000"/>
                </a:solidFill>
                <a:latin typeface="Calibri"/>
              </a:rPr>
              <a:t>Operations:</a:t>
            </a:r>
          </a:p>
          <a:p>
            <a:pPr marL="226931" indent="-226931" defTabSz="6051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No disruption at branch level (staff or clients)</a:t>
            </a:r>
          </a:p>
          <a:p>
            <a:pPr marL="226931" indent="-226931" defTabSz="6051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Installation completed from outside of building normally in 1 business day</a:t>
            </a:r>
          </a:p>
          <a:p>
            <a:pPr marL="226931" indent="-226931" defTabSz="6051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All-weather stainless-steel construction</a:t>
            </a:r>
          </a:p>
          <a:p>
            <a:pPr marL="226931" indent="-226931" defTabSz="6051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Full functionality / fewer customer complaints</a:t>
            </a:r>
          </a:p>
          <a:p>
            <a:pPr marL="226931" indent="-226931" defTabSz="6051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Environmentally friendly ~ keeps 2 – 3 tons of unrecyclable materials out of landfill</a:t>
            </a:r>
          </a:p>
        </p:txBody>
      </p:sp>
      <p:pic>
        <p:nvPicPr>
          <p:cNvPr id="4" name="Picture 1" descr="\\calonfs01\users\walbab\My Pictures\Safe Stuff\A ND Conversion Heads\Diebold Polaris\RBC WOM London ON\Polaris Jumbo.jpg">
            <a:extLst>
              <a:ext uri="{FF2B5EF4-FFF2-40B4-BE49-F238E27FC236}">
                <a16:creationId xmlns:a16="http://schemas.microsoft.com/office/drawing/2014/main" id="{0EA72486-76FF-4258-A0A0-BE966BB6F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994" y="1526928"/>
            <a:ext cx="1556391" cy="190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\\calonfs01\users\walbab\My Pictures\Safe Stuff\A ND Conversion Heads\Diebold Polaris\RBC WOM London ON\Gunnebo Polaris.jpg">
            <a:extLst>
              <a:ext uri="{FF2B5EF4-FFF2-40B4-BE49-F238E27FC236}">
                <a16:creationId xmlns:a16="http://schemas.microsoft.com/office/drawing/2014/main" id="{A00A5DB1-2E52-4D24-B720-6584A077B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993" y="3704619"/>
            <a:ext cx="1556391" cy="191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8D0B782A-4C03-497A-B577-A74CA67E5BD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1E1545"/>
                </a:solidFill>
              </a:rPr>
              <a:t>98 RH Retrofit – Your Competitive Advantage</a:t>
            </a:r>
          </a:p>
        </p:txBody>
      </p:sp>
    </p:spTree>
    <p:extLst>
      <p:ext uri="{BB962C8B-B14F-4D97-AF65-F5344CB8AC3E}">
        <p14:creationId xmlns:p14="http://schemas.microsoft.com/office/powerpoint/2010/main" val="934143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8D0B782A-4C03-497A-B577-A74CA67E5BD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>
                <a:solidFill>
                  <a:srgbClr val="1E1545"/>
                </a:solidFill>
              </a:rPr>
              <a:t>Here’s how the other guys do it…….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531A5C-9625-40F7-90E3-EDE897FA0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336" y="945536"/>
            <a:ext cx="4281489" cy="571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30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8D0B782A-4C03-497A-B577-A74CA67E5BD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>
                <a:solidFill>
                  <a:srgbClr val="1E1545"/>
                </a:solidFill>
              </a:rPr>
              <a:t>Here’s how the other guys do it…….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B8B040-B4D4-4FB1-9665-3C0B065DB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862" y="926002"/>
            <a:ext cx="4474138" cy="546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38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8D0B782A-4C03-497A-B577-A74CA67E5BD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>
                <a:solidFill>
                  <a:srgbClr val="1E1545"/>
                </a:solidFill>
              </a:rPr>
              <a:t>Here’s how the other guys do it…….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2DBED2-F9D4-4E98-9F13-E95C51CDA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333" y="946151"/>
            <a:ext cx="407843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26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8D0B782A-4C03-497A-B577-A74CA67E5BD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>
                <a:solidFill>
                  <a:srgbClr val="1E1545"/>
                </a:solidFill>
              </a:rPr>
              <a:t>Here’s how the other guys do it…….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A48C32-C391-4EED-81B6-DB56AD806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3" y="894982"/>
            <a:ext cx="4267200" cy="585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41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8D0B782A-4C03-497A-B577-A74CA67E5BD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>
                <a:solidFill>
                  <a:srgbClr val="1E1545"/>
                </a:solidFill>
              </a:rPr>
              <a:t>Here’s how the other guys do it…….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A44BD-0DFD-435C-89E4-7E391454B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028" y="1185862"/>
            <a:ext cx="2955988" cy="52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72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8D0B782A-4C03-497A-B577-A74CA67E5BD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>
                <a:solidFill>
                  <a:srgbClr val="1E1545"/>
                </a:solidFill>
              </a:rPr>
              <a:t>Here’s how the other guys do it…….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13F186-96D0-47B6-A793-A70A59348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725" y="986569"/>
            <a:ext cx="3994577" cy="532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5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082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1E1545"/>
                </a:solidFill>
              </a:rPr>
              <a:t>Hamilton Update – COVID Impact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7634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Business in FI Market from Channel partners and National Accounts has been strong</a:t>
            </a:r>
          </a:p>
          <a:p>
            <a:r>
              <a:rPr lang="en-US" sz="2400" dirty="0"/>
              <a:t>Channel Partner Business up 10%!</a:t>
            </a:r>
          </a:p>
          <a:p>
            <a:r>
              <a:rPr lang="en-US" sz="2400" dirty="0"/>
              <a:t>National Account Business up 2%</a:t>
            </a:r>
          </a:p>
          <a:p>
            <a:r>
              <a:rPr lang="en-US" sz="2400" dirty="0"/>
              <a:t>Largest competitor is reeling</a:t>
            </a:r>
          </a:p>
          <a:p>
            <a:pPr lvl="1"/>
            <a:r>
              <a:rPr lang="en-US" sz="2000" dirty="0"/>
              <a:t>Have lost service contracts in several large accounts</a:t>
            </a:r>
          </a:p>
          <a:p>
            <a:r>
              <a:rPr lang="en-US" sz="2400" dirty="0"/>
              <a:t>Supply chain solid</a:t>
            </a:r>
          </a:p>
          <a:p>
            <a:r>
              <a:rPr lang="en-US" sz="2400" dirty="0"/>
              <a:t>Commodity/Steel Prices increasing</a:t>
            </a:r>
          </a:p>
        </p:txBody>
      </p:sp>
    </p:spTree>
    <p:extLst>
      <p:ext uri="{BB962C8B-B14F-4D97-AF65-F5344CB8AC3E}">
        <p14:creationId xmlns:p14="http://schemas.microsoft.com/office/powerpoint/2010/main" val="2839668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8D0B782A-4C03-497A-B577-A74CA67E5BD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>
                <a:solidFill>
                  <a:srgbClr val="1E1545"/>
                </a:solidFill>
              </a:rPr>
              <a:t>Here’s how the other guys do it…….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B6465B-857E-4D78-A279-FF4785CFB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463" y="1155010"/>
            <a:ext cx="3718352" cy="49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95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8D0B782A-4C03-497A-B577-A74CA67E5BD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>
                <a:solidFill>
                  <a:srgbClr val="1E1545"/>
                </a:solidFill>
              </a:rPr>
              <a:t>Here’s how the other guys do it…….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672932-0D15-46D1-9364-0C10785A6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963" y="1064270"/>
            <a:ext cx="4137452" cy="5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36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4C1B0770-BC7F-47E3-A3BD-2D24F8CC7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895" y="240970"/>
            <a:ext cx="2799517" cy="3622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5FAA049-6F4E-43AA-9A9E-CF4CE7A05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298" y="1954497"/>
            <a:ext cx="3197403" cy="413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B6EBD0-A270-4F51-BEA6-2C9ADE831AA7}"/>
              </a:ext>
            </a:extLst>
          </p:cNvPr>
          <p:cNvSpPr/>
          <p:nvPr/>
        </p:nvSpPr>
        <p:spPr>
          <a:xfrm>
            <a:off x="313225" y="256746"/>
            <a:ext cx="2660073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3300" b="1" dirty="0">
                <a:solidFill>
                  <a:prstClr val="black"/>
                </a:solidFill>
                <a:latin typeface="Calibri Heading"/>
              </a:rPr>
              <a:t>Growth Opportunities with Cannabis </a:t>
            </a:r>
          </a:p>
          <a:p>
            <a:pPr defTabSz="342900"/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850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BDF3-4035-467D-A3B9-FB1AC8FD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Hamilton Parts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DA50F-67A4-4FE1-A4A0-AE958FCCE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Restructured area - moved parts to Customer Service</a:t>
            </a:r>
          </a:p>
          <a:p>
            <a:r>
              <a:rPr lang="en-US" dirty="0"/>
              <a:t>Important Solution – Helps you win business </a:t>
            </a:r>
          </a:p>
          <a:p>
            <a:r>
              <a:rPr lang="en-US" dirty="0"/>
              <a:t>Large Inventory of Diebold Parts – let us know what you need</a:t>
            </a:r>
          </a:p>
          <a:p>
            <a:r>
              <a:rPr lang="en-US" dirty="0"/>
              <a:t>Same day turnaround – orders in by 1pm ship by 5pm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52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BDF3-4035-467D-A3B9-FB1AC8FD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Steel Prices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FBAF68-ABB6-4D7E-AC9E-EA4CA302F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132835"/>
            <a:ext cx="6215063" cy="488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5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E1545"/>
                </a:solidFill>
              </a:rPr>
              <a:t>Reminders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We want to be your parts supplier!</a:t>
            </a:r>
          </a:p>
          <a:p>
            <a:r>
              <a:rPr lang="pt-BR" dirty="0"/>
              <a:t>Training/support – web-based</a:t>
            </a:r>
          </a:p>
          <a:p>
            <a:r>
              <a:rPr lang="pt-BR" dirty="0"/>
              <a:t>Channel Partner portal</a:t>
            </a:r>
          </a:p>
          <a:p>
            <a:r>
              <a:rPr lang="pt-BR" dirty="0"/>
              <a:t>Keep looking for updated marketing materials</a:t>
            </a:r>
          </a:p>
          <a:p>
            <a:r>
              <a:rPr lang="pt-BR" dirty="0"/>
              <a:t>We continue to expand electronic security</a:t>
            </a:r>
          </a:p>
          <a:p>
            <a:r>
              <a:rPr lang="pt-BR" dirty="0"/>
              <a:t>Come visit us anytime!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3170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925" y="3566028"/>
            <a:ext cx="7772400" cy="1470025"/>
          </a:xfrm>
        </p:spPr>
        <p:txBody>
          <a:bodyPr/>
          <a:lstStyle/>
          <a:p>
            <a:r>
              <a:rPr lang="en-US" dirty="0"/>
              <a:t>Thank You For Your Business!</a:t>
            </a:r>
          </a:p>
        </p:txBody>
      </p:sp>
    </p:spTree>
    <p:extLst>
      <p:ext uri="{BB962C8B-B14F-4D97-AF65-F5344CB8AC3E}">
        <p14:creationId xmlns:p14="http://schemas.microsoft.com/office/powerpoint/2010/main" val="2250665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0204" y="356575"/>
            <a:ext cx="8250336" cy="380387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Hamilton United- Objectives 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4A56FEB-A473-4DCF-A42E-52F0FADE6C32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 bwMode="auto">
          <a:xfrm>
            <a:off x="620204" y="966334"/>
            <a:ext cx="8202328" cy="474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4484" tIns="24484" rIns="24484" bIns="24484" numCol="1" rtlCol="0" anchor="t" anchorCtr="0" compatLnSpc="1">
            <a:prstTxWarp prst="textNoShape">
              <a:avLst/>
            </a:prstTxWarp>
            <a:noAutofit/>
          </a:bodyPr>
          <a:lstStyle>
            <a:lvl1pPr marL="360363" indent="-360363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583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725" indent="-360363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081088" indent="-360363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CA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08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CA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CA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805113" indent="-2619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3262313" indent="-2619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719513" indent="-2619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4176713" indent="-2619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kern="0" dirty="0"/>
              <a:t>Locate a long-term site to centralize manufacturing and administrative activities in one location</a:t>
            </a:r>
          </a:p>
          <a:p>
            <a:pPr lvl="1"/>
            <a:r>
              <a:rPr lang="en-US" sz="1400" dirty="0"/>
              <a:t>Consolidate current three locations (total 206,000 sq. ft/19,138 sq. m) into one site (180,000 sq. ft/16,723 sq. m)</a:t>
            </a:r>
          </a:p>
          <a:p>
            <a:pPr lvl="1"/>
            <a:r>
              <a:rPr lang="en-US" sz="1400" dirty="0"/>
              <a:t>Choose location that would cause the least impact for associate drive time to work in order to reduce attrition</a:t>
            </a:r>
          </a:p>
          <a:p>
            <a:r>
              <a:rPr lang="en-US" sz="1400" kern="0" dirty="0"/>
              <a:t>Create synergy with all associates working in the same location</a:t>
            </a:r>
          </a:p>
          <a:p>
            <a:pPr lvl="1"/>
            <a:r>
              <a:rPr lang="en-US" sz="1400" kern="0" dirty="0"/>
              <a:t>Cost reductions and efficiencies gained from consolidation of departments (one sheet metal area, one welding area, etc.)</a:t>
            </a:r>
          </a:p>
          <a:p>
            <a:r>
              <a:rPr lang="en-US" sz="1400" kern="0" dirty="0"/>
              <a:t>Secure long-term and predictable fixed costs on manufacturing and office facilities</a:t>
            </a:r>
          </a:p>
          <a:p>
            <a:r>
              <a:rPr lang="en-US" sz="1400" kern="0" dirty="0"/>
              <a:t>Maintain a more stable labor force with a centralized long-term location, minimize attrition</a:t>
            </a:r>
          </a:p>
          <a:p>
            <a:r>
              <a:rPr lang="en-US" sz="1400" kern="0" dirty="0"/>
              <a:t>Improved efficiencies driven by:</a:t>
            </a:r>
          </a:p>
          <a:p>
            <a:pPr lvl="1"/>
            <a:r>
              <a:rPr lang="en-US" sz="1400" dirty="0"/>
              <a:t>Purpose built facility with better flow and efficiency improvements built into design</a:t>
            </a:r>
          </a:p>
          <a:p>
            <a:pPr lvl="1"/>
            <a:r>
              <a:rPr lang="en-US" sz="1400" dirty="0"/>
              <a:t>Consolidate welding into one area – allows for cross training and better workforce flexibility</a:t>
            </a:r>
          </a:p>
          <a:p>
            <a:pPr lvl="1"/>
            <a:r>
              <a:rPr lang="en-US" sz="1400" dirty="0"/>
              <a:t>One metal fabrication area – consolidation of all metal machinery into one area</a:t>
            </a:r>
          </a:p>
          <a:p>
            <a:pPr lvl="1"/>
            <a:r>
              <a:rPr lang="en-US" sz="1400" dirty="0"/>
              <a:t>Crane consolidation – move from many cranes to three bridge cranes</a:t>
            </a:r>
          </a:p>
          <a:p>
            <a:pPr lvl="1"/>
            <a:r>
              <a:rPr lang="en-US" sz="1400" dirty="0"/>
              <a:t>More efficient concrete operation – more automation and better material handling</a:t>
            </a:r>
          </a:p>
          <a:p>
            <a:pPr lvl="1"/>
            <a:r>
              <a:rPr lang="en-US" sz="1400" dirty="0"/>
              <a:t>More efficient paint operation – consolidation of four different paint areas into one area</a:t>
            </a:r>
          </a:p>
          <a:p>
            <a:pPr lvl="1"/>
            <a:r>
              <a:rPr lang="en-US" sz="1400" dirty="0"/>
              <a:t>Elimination of shipping between plants</a:t>
            </a:r>
          </a:p>
          <a:p>
            <a:pPr lvl="1"/>
            <a:r>
              <a:rPr lang="en-US" sz="1400" kern="0" dirty="0"/>
              <a:t>Conditioned/static reduced area for electromechanical assembly</a:t>
            </a:r>
          </a:p>
          <a:p>
            <a:endParaRPr lang="en-US" sz="2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7618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0204" y="328000"/>
            <a:ext cx="8250336" cy="380387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Project Overview - Objectives 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4A56FEB-A473-4DCF-A42E-52F0FADE6C32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 bwMode="auto">
          <a:xfrm>
            <a:off x="620204" y="985838"/>
            <a:ext cx="8119759" cy="429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4484" tIns="24484" rIns="24484" bIns="24484" numCol="1" rtlCol="0" anchor="t" anchorCtr="0" compatLnSpc="1">
            <a:prstTxWarp prst="textNoShape">
              <a:avLst/>
            </a:prstTxWarp>
            <a:noAutofit/>
          </a:bodyPr>
          <a:lstStyle>
            <a:lvl1pPr marL="360363" indent="-360363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583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725" indent="-360363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081088" indent="-360363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CA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08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CA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CA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805113" indent="-2619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3262313" indent="-2619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719513" indent="-2619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4176713" indent="-2619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kern="0" dirty="0"/>
              <a:t>More sustainable facility</a:t>
            </a:r>
          </a:p>
          <a:p>
            <a:pPr lvl="1"/>
            <a:r>
              <a:rPr lang="en-US" sz="1400" kern="0" dirty="0"/>
              <a:t>Cleaner air for associates (fume extraction, filtering and cleaner material handling)</a:t>
            </a:r>
          </a:p>
          <a:p>
            <a:pPr lvl="1"/>
            <a:r>
              <a:rPr lang="en-US" sz="1400" kern="0" dirty="0"/>
              <a:t>Less emissions to environment (filtration)</a:t>
            </a:r>
          </a:p>
          <a:p>
            <a:pPr lvl="1"/>
            <a:r>
              <a:rPr lang="en-US" sz="1400" kern="0" dirty="0"/>
              <a:t>Much higher energy efficiency (better insulation, more efficient HVAC and LED lighting, lower energy costs)</a:t>
            </a:r>
          </a:p>
          <a:p>
            <a:pPr lvl="1"/>
            <a:r>
              <a:rPr lang="en-US" sz="1400" kern="0" dirty="0"/>
              <a:t>Improved LED lighting</a:t>
            </a:r>
          </a:p>
          <a:p>
            <a:r>
              <a:rPr lang="en-US" sz="1400" kern="0" dirty="0"/>
              <a:t>More secure building – design will incorporate access control, intrusion detection and video (requirement for Hamilton Products Group (US Government business)).</a:t>
            </a:r>
          </a:p>
          <a:p>
            <a:r>
              <a:rPr lang="en-US" sz="1400" kern="0" dirty="0"/>
              <a:t>Safer building – less accidents due to better flow and lighting</a:t>
            </a:r>
          </a:p>
          <a:p>
            <a:r>
              <a:rPr lang="en-US" sz="1400" kern="0" dirty="0"/>
              <a:t>Improvements will result in better product quality</a:t>
            </a:r>
          </a:p>
          <a:p>
            <a:r>
              <a:rPr lang="en-US" sz="1400" kern="0" dirty="0"/>
              <a:t>Improved customer experience</a:t>
            </a:r>
          </a:p>
          <a:p>
            <a:pPr lvl="1"/>
            <a:r>
              <a:rPr lang="en-US" sz="1400" kern="0" dirty="0"/>
              <a:t>Hosting customers in our facility is an important part of our selling process</a:t>
            </a:r>
          </a:p>
          <a:p>
            <a:pPr lvl="1"/>
            <a:r>
              <a:rPr lang="en-US" sz="1400" kern="0" dirty="0"/>
              <a:t>Building designed for efficient customer visits – customer meeting room, display area and factory overlook.</a:t>
            </a:r>
          </a:p>
          <a:p>
            <a:r>
              <a:rPr lang="en-US" sz="1400" kern="0" dirty="0"/>
              <a:t>Move-in Dec. 2021</a:t>
            </a:r>
          </a:p>
          <a:p>
            <a:pPr marL="270272" lvl="1" indent="0">
              <a:buNone/>
            </a:pPr>
            <a:endParaRPr lang="en-US" sz="1400" kern="0" dirty="0"/>
          </a:p>
          <a:p>
            <a:endParaRPr lang="en-US" sz="1400" kern="0" dirty="0"/>
          </a:p>
          <a:p>
            <a:endParaRPr lang="en-US" sz="1400" kern="0" dirty="0"/>
          </a:p>
          <a:p>
            <a:endParaRPr lang="en-US" sz="1400" kern="0" dirty="0">
              <a:solidFill>
                <a:srgbClr val="FF0000"/>
              </a:solidFill>
            </a:endParaRPr>
          </a:p>
          <a:p>
            <a:endParaRPr lang="en-US" sz="2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1602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75694-4CD6-4412-8C35-D525CDD9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274638"/>
            <a:ext cx="8229600" cy="763587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New Facility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8B781F-1241-4546-93D3-004499C68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741" y="1116157"/>
            <a:ext cx="8664897" cy="434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90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75694-4CD6-4412-8C35-D525CDD9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274638"/>
            <a:ext cx="8229600" cy="763587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New Facility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DDF82F-1861-4F5E-9A8F-A7373D8D8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909909"/>
            <a:ext cx="6662738" cy="51414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E1CB18-DC9C-4482-8797-9D2218301595}"/>
              </a:ext>
            </a:extLst>
          </p:cNvPr>
          <p:cNvSpPr txBox="1"/>
          <p:nvPr/>
        </p:nvSpPr>
        <p:spPr>
          <a:xfrm>
            <a:off x="42867" y="3509963"/>
            <a:ext cx="1047750" cy="6463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Training</a:t>
            </a:r>
          </a:p>
          <a:p>
            <a:r>
              <a:rPr lang="en-US" b="1" dirty="0">
                <a:solidFill>
                  <a:srgbClr val="0070C0"/>
                </a:solidFill>
              </a:rPr>
              <a:t>Room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DAF233-98F2-4959-AE28-A7CB30032EA2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090617" y="3833129"/>
            <a:ext cx="990599" cy="1721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45EEE84-BA91-4A3E-BC7B-8D6F17594EFF}"/>
              </a:ext>
            </a:extLst>
          </p:cNvPr>
          <p:cNvSpPr txBox="1"/>
          <p:nvPr/>
        </p:nvSpPr>
        <p:spPr>
          <a:xfrm>
            <a:off x="2795591" y="6143626"/>
            <a:ext cx="2205033" cy="6463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E1545"/>
                </a:solidFill>
              </a:rPr>
              <a:t>Customer Visit Area and Demo Center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5958133-0BF3-4747-A070-0002FF738EB0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2081217" y="5705476"/>
            <a:ext cx="714374" cy="7613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09C75DF-D606-46D1-8EA2-5321A8DBD30E}"/>
              </a:ext>
            </a:extLst>
          </p:cNvPr>
          <p:cNvSpPr txBox="1"/>
          <p:nvPr/>
        </p:nvSpPr>
        <p:spPr>
          <a:xfrm>
            <a:off x="95250" y="4856169"/>
            <a:ext cx="1443038" cy="6463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Observation Deck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0C1DBE9-C345-488E-B80C-CE98E5C594F9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1538288" y="4924425"/>
            <a:ext cx="976312" cy="2549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753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1E1545"/>
                </a:solidFill>
              </a:rPr>
              <a:t>Market – Number of FDIC Branches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13B453-1F5B-4D2C-85C0-BB761C500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29" y="1057276"/>
            <a:ext cx="7279596" cy="4680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F61812-4DEC-4A49-AC85-869C15A271AE}"/>
              </a:ext>
            </a:extLst>
          </p:cNvPr>
          <p:cNvSpPr txBox="1"/>
          <p:nvPr/>
        </p:nvSpPr>
        <p:spPr>
          <a:xfrm>
            <a:off x="7491413" y="1885950"/>
            <a:ext cx="981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77,647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0156B5-B633-43D7-8718-A143390D9C2B}"/>
              </a:ext>
            </a:extLst>
          </p:cNvPr>
          <p:cNvSpPr txBox="1"/>
          <p:nvPr/>
        </p:nvSpPr>
        <p:spPr>
          <a:xfrm>
            <a:off x="5548313" y="1691759"/>
            <a:ext cx="981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83,060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8F030-AA31-493E-91BD-05961BED4EFA}"/>
              </a:ext>
            </a:extLst>
          </p:cNvPr>
          <p:cNvSpPr txBox="1"/>
          <p:nvPr/>
        </p:nvSpPr>
        <p:spPr>
          <a:xfrm>
            <a:off x="8077201" y="2538928"/>
            <a:ext cx="981075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22,078 Credit Union Branches</a:t>
            </a:r>
          </a:p>
        </p:txBody>
      </p:sp>
    </p:spTree>
    <p:extLst>
      <p:ext uri="{BB962C8B-B14F-4D97-AF65-F5344CB8AC3E}">
        <p14:creationId xmlns:p14="http://schemas.microsoft.com/office/powerpoint/2010/main" val="2165521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1E1545"/>
                </a:solidFill>
              </a:rPr>
              <a:t>Market – Growth of Currency in Circulation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A6C684-0FDF-4536-8BF3-993C8D96F55E}"/>
              </a:ext>
            </a:extLst>
          </p:cNvPr>
          <p:cNvSpPr txBox="1"/>
          <p:nvPr/>
        </p:nvSpPr>
        <p:spPr>
          <a:xfrm>
            <a:off x="1733551" y="5334515"/>
            <a:ext cx="3005138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Federal Reserve Bank of San Francisco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3601C1-E1BD-4BE4-B820-4B1B5045A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53" y="1215708"/>
            <a:ext cx="7405294" cy="348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7776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12202</TotalTime>
  <Words>2968</Words>
  <Application>Microsoft Office PowerPoint</Application>
  <PresentationFormat>On-screen Show (4:3)</PresentationFormat>
  <Paragraphs>342</Paragraphs>
  <Slides>36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Heading</vt:lpstr>
      <vt:lpstr>Wingdings</vt:lpstr>
      <vt:lpstr>Custom Design</vt:lpstr>
      <vt:lpstr>2_Custom Design</vt:lpstr>
      <vt:lpstr>1_Custom Design</vt:lpstr>
      <vt:lpstr>3_Custom Design</vt:lpstr>
      <vt:lpstr>4_Custom Design</vt:lpstr>
      <vt:lpstr>Hamilton Update John Stroia</vt:lpstr>
      <vt:lpstr>Agenda</vt:lpstr>
      <vt:lpstr>Hamilton Update – COVID Impact</vt:lpstr>
      <vt:lpstr>Hamilton United- Objectives </vt:lpstr>
      <vt:lpstr>Project Overview - Objectives </vt:lpstr>
      <vt:lpstr>New Facility</vt:lpstr>
      <vt:lpstr>New Facility</vt:lpstr>
      <vt:lpstr>Market – Number of FDIC Branches</vt:lpstr>
      <vt:lpstr>Market – Growth of Currency in Circulation</vt:lpstr>
      <vt:lpstr>Market – Payment by Age</vt:lpstr>
      <vt:lpstr>PowerPoint Presentation</vt:lpstr>
      <vt:lpstr>UVC Ultraviolet Light for HA-1000-XLR</vt:lpstr>
      <vt:lpstr>PowerPoint Presentation</vt:lpstr>
      <vt:lpstr>Cash Management – Saferecycling TCR-7</vt:lpstr>
      <vt:lpstr>Cash Management – Saferecycling R7-L &amp; R7-UL</vt:lpstr>
      <vt:lpstr>Hamilton Update Commercial Transaction Migration</vt:lpstr>
      <vt:lpstr>Hamilton Marketing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Hamilton Parts </vt:lpstr>
      <vt:lpstr>Steel Prices</vt:lpstr>
      <vt:lpstr>Reminders</vt:lpstr>
      <vt:lpstr>Thank You For Your Business!</vt:lpstr>
    </vt:vector>
  </TitlesOfParts>
  <Company>Willow Marketing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Woody</dc:creator>
  <cp:lastModifiedBy>Stroia, John</cp:lastModifiedBy>
  <cp:revision>68</cp:revision>
  <dcterms:created xsi:type="dcterms:W3CDTF">2018-09-15T17:10:29Z</dcterms:created>
  <dcterms:modified xsi:type="dcterms:W3CDTF">2021-01-13T17:52:23Z</dcterms:modified>
</cp:coreProperties>
</file>