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42"/>
  </p:notesMasterIdLst>
  <p:handoutMasterIdLst>
    <p:handoutMasterId r:id="rId43"/>
  </p:handoutMasterIdLst>
  <p:sldIdLst>
    <p:sldId id="256" r:id="rId2"/>
    <p:sldId id="304" r:id="rId3"/>
    <p:sldId id="317" r:id="rId4"/>
    <p:sldId id="305" r:id="rId5"/>
    <p:sldId id="306" r:id="rId6"/>
    <p:sldId id="307" r:id="rId7"/>
    <p:sldId id="315" r:id="rId8"/>
    <p:sldId id="316" r:id="rId9"/>
    <p:sldId id="273" r:id="rId10"/>
    <p:sldId id="308" r:id="rId11"/>
    <p:sldId id="265" r:id="rId12"/>
    <p:sldId id="270" r:id="rId13"/>
    <p:sldId id="276" r:id="rId14"/>
    <p:sldId id="272"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309" r:id="rId30"/>
    <p:sldId id="313" r:id="rId31"/>
    <p:sldId id="291" r:id="rId32"/>
    <p:sldId id="292" r:id="rId33"/>
    <p:sldId id="293" r:id="rId34"/>
    <p:sldId id="294" r:id="rId35"/>
    <p:sldId id="295" r:id="rId36"/>
    <p:sldId id="296" r:id="rId37"/>
    <p:sldId id="297" r:id="rId38"/>
    <p:sldId id="298" r:id="rId39"/>
    <p:sldId id="299" r:id="rId40"/>
    <p:sldId id="30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4298" autoAdjust="0"/>
  </p:normalViewPr>
  <p:slideViewPr>
    <p:cSldViewPr>
      <p:cViewPr varScale="1">
        <p:scale>
          <a:sx n="113" d="100"/>
          <a:sy n="113" d="100"/>
        </p:scale>
        <p:origin x="1194" y="108"/>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924EC-E207-4432-A1B1-C7C9DA3E54A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A1D85A9-4420-4E01-99A0-3077E5DA6E49}">
      <dgm:prSet/>
      <dgm:spPr/>
      <dgm:t>
        <a:bodyPr/>
        <a:lstStyle/>
        <a:p>
          <a:pPr>
            <a:lnSpc>
              <a:spcPct val="100000"/>
            </a:lnSpc>
          </a:pPr>
          <a:r>
            <a:rPr lang="en-US"/>
            <a:t>Improve branch efficiency by adding an IRT</a:t>
          </a:r>
        </a:p>
      </dgm:t>
    </dgm:pt>
    <dgm:pt modelId="{DAF2A52F-5DDA-4178-8502-1794EF0D4CD6}" type="parTrans" cxnId="{D1BEBEFE-3836-45BC-914B-FDD1C0C36218}">
      <dgm:prSet/>
      <dgm:spPr/>
      <dgm:t>
        <a:bodyPr/>
        <a:lstStyle/>
        <a:p>
          <a:endParaRPr lang="en-US"/>
        </a:p>
      </dgm:t>
    </dgm:pt>
    <dgm:pt modelId="{ACB69FB7-6ACF-4990-A968-24A74C2236D2}" type="sibTrans" cxnId="{D1BEBEFE-3836-45BC-914B-FDD1C0C36218}">
      <dgm:prSet/>
      <dgm:spPr/>
      <dgm:t>
        <a:bodyPr/>
        <a:lstStyle/>
        <a:p>
          <a:endParaRPr lang="en-US"/>
        </a:p>
      </dgm:t>
    </dgm:pt>
    <dgm:pt modelId="{7B581450-0663-455F-800F-0742386C002C}">
      <dgm:prSet/>
      <dgm:spPr/>
      <dgm:t>
        <a:bodyPr/>
        <a:lstStyle/>
        <a:p>
          <a:pPr>
            <a:lnSpc>
              <a:spcPct val="100000"/>
            </a:lnSpc>
          </a:pPr>
          <a:r>
            <a:rPr lang="en-US"/>
            <a:t>Customer Experience Provide two way video between the employees and consumers for more personal interaction </a:t>
          </a:r>
        </a:p>
      </dgm:t>
    </dgm:pt>
    <dgm:pt modelId="{2719E300-64C8-42FB-A0B8-325F0DFBFB02}" type="parTrans" cxnId="{3A32D058-10F0-4358-BF02-312D40AE665E}">
      <dgm:prSet/>
      <dgm:spPr/>
      <dgm:t>
        <a:bodyPr/>
        <a:lstStyle/>
        <a:p>
          <a:endParaRPr lang="en-US"/>
        </a:p>
      </dgm:t>
    </dgm:pt>
    <dgm:pt modelId="{0B47C52B-5022-4916-A392-D925508EB2B3}" type="sibTrans" cxnId="{3A32D058-10F0-4358-BF02-312D40AE665E}">
      <dgm:prSet/>
      <dgm:spPr/>
      <dgm:t>
        <a:bodyPr/>
        <a:lstStyle/>
        <a:p>
          <a:endParaRPr lang="en-US"/>
        </a:p>
      </dgm:t>
    </dgm:pt>
    <dgm:pt modelId="{86998F15-9DBB-4E37-99DB-578414591371}">
      <dgm:prSet/>
      <dgm:spPr/>
      <dgm:t>
        <a:bodyPr/>
        <a:lstStyle/>
        <a:p>
          <a:pPr>
            <a:lnSpc>
              <a:spcPct val="100000"/>
            </a:lnSpc>
          </a:pPr>
          <a:r>
            <a:rPr lang="en-US"/>
            <a:t>Mitigated Risk Discourage fraud by letting customers know the drive-up area is being monitored remotely</a:t>
          </a:r>
        </a:p>
      </dgm:t>
    </dgm:pt>
    <dgm:pt modelId="{A9311353-3D2B-4807-A654-4063B90ED091}" type="parTrans" cxnId="{1AA0FCEA-C14D-4B85-9D43-2F94008845B6}">
      <dgm:prSet/>
      <dgm:spPr/>
      <dgm:t>
        <a:bodyPr/>
        <a:lstStyle/>
        <a:p>
          <a:endParaRPr lang="en-US"/>
        </a:p>
      </dgm:t>
    </dgm:pt>
    <dgm:pt modelId="{72130A67-DBC2-401C-93B1-1929342693A6}" type="sibTrans" cxnId="{1AA0FCEA-C14D-4B85-9D43-2F94008845B6}">
      <dgm:prSet/>
      <dgm:spPr/>
      <dgm:t>
        <a:bodyPr/>
        <a:lstStyle/>
        <a:p>
          <a:endParaRPr lang="en-US"/>
        </a:p>
      </dgm:t>
    </dgm:pt>
    <dgm:pt modelId="{FADDA911-E327-4F50-8EFD-07D96437D75A}">
      <dgm:prSet/>
      <dgm:spPr/>
      <dgm:t>
        <a:bodyPr/>
        <a:lstStyle/>
        <a:p>
          <a:pPr>
            <a:lnSpc>
              <a:spcPct val="100000"/>
            </a:lnSpc>
          </a:pPr>
          <a:r>
            <a:rPr lang="en-US"/>
            <a:t>Design Flexibility Allow operators to view customers from whatever location is more convenient</a:t>
          </a:r>
        </a:p>
      </dgm:t>
    </dgm:pt>
    <dgm:pt modelId="{614520B1-362D-46F8-BD6E-3267954200B3}" type="parTrans" cxnId="{6AD66BA1-DC6F-4F20-A2AB-AD02D4B09357}">
      <dgm:prSet/>
      <dgm:spPr/>
      <dgm:t>
        <a:bodyPr/>
        <a:lstStyle/>
        <a:p>
          <a:endParaRPr lang="en-US"/>
        </a:p>
      </dgm:t>
    </dgm:pt>
    <dgm:pt modelId="{EC174498-04E3-4C7E-B597-4E83A2880997}" type="sibTrans" cxnId="{6AD66BA1-DC6F-4F20-A2AB-AD02D4B09357}">
      <dgm:prSet/>
      <dgm:spPr/>
      <dgm:t>
        <a:bodyPr/>
        <a:lstStyle/>
        <a:p>
          <a:endParaRPr lang="en-US"/>
        </a:p>
      </dgm:t>
    </dgm:pt>
    <dgm:pt modelId="{61EDC3A2-735A-41DA-8CD3-E813A3E6876F}">
      <dgm:prSet/>
      <dgm:spPr/>
      <dgm:t>
        <a:bodyPr/>
        <a:lstStyle/>
        <a:p>
          <a:pPr>
            <a:lnSpc>
              <a:spcPct val="100000"/>
            </a:lnSpc>
          </a:pPr>
          <a:r>
            <a:rPr lang="en-US"/>
            <a:t>Video Advertising Deliver marketing messaging via video display to customers who may not enter the branch very often</a:t>
          </a:r>
        </a:p>
      </dgm:t>
    </dgm:pt>
    <dgm:pt modelId="{0FC95180-D062-426F-B67C-84542766A236}" type="parTrans" cxnId="{870293A3-2298-43DC-9CA5-31A1C2185FE9}">
      <dgm:prSet/>
      <dgm:spPr/>
      <dgm:t>
        <a:bodyPr/>
        <a:lstStyle/>
        <a:p>
          <a:endParaRPr lang="en-US"/>
        </a:p>
      </dgm:t>
    </dgm:pt>
    <dgm:pt modelId="{2A9AB5BD-35F1-4E60-8716-1E7DE927C81E}" type="sibTrans" cxnId="{870293A3-2298-43DC-9CA5-31A1C2185FE9}">
      <dgm:prSet/>
      <dgm:spPr/>
      <dgm:t>
        <a:bodyPr/>
        <a:lstStyle/>
        <a:p>
          <a:endParaRPr lang="en-US"/>
        </a:p>
      </dgm:t>
    </dgm:pt>
    <dgm:pt modelId="{5CADDFDF-C2EC-49DF-B97F-E7DB2AB4DE7F}" type="pres">
      <dgm:prSet presAssocID="{04E924EC-E207-4432-A1B1-C7C9DA3E54A3}" presName="root" presStyleCnt="0">
        <dgm:presLayoutVars>
          <dgm:dir/>
          <dgm:resizeHandles val="exact"/>
        </dgm:presLayoutVars>
      </dgm:prSet>
      <dgm:spPr/>
    </dgm:pt>
    <dgm:pt modelId="{F2C91599-A5CB-428D-A561-6F2FAF8D4072}" type="pres">
      <dgm:prSet presAssocID="{BA1D85A9-4420-4E01-99A0-3077E5DA6E49}" presName="compNode" presStyleCnt="0"/>
      <dgm:spPr/>
    </dgm:pt>
    <dgm:pt modelId="{DD55DC2E-CCAB-45DB-A577-4BA545F5E00E}" type="pres">
      <dgm:prSet presAssocID="{BA1D85A9-4420-4E01-99A0-3077E5DA6E49}" presName="bgRect" presStyleLbl="bgShp" presStyleIdx="0" presStyleCnt="5"/>
      <dgm:spPr/>
    </dgm:pt>
    <dgm:pt modelId="{C737FAEF-F2BC-4EE9-8097-F88328C65041}" type="pres">
      <dgm:prSet presAssocID="{BA1D85A9-4420-4E01-99A0-3077E5DA6E4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ngle gear"/>
        </a:ext>
      </dgm:extLst>
    </dgm:pt>
    <dgm:pt modelId="{44B8DD8A-CD7B-401A-AFD3-19EA170E17E4}" type="pres">
      <dgm:prSet presAssocID="{BA1D85A9-4420-4E01-99A0-3077E5DA6E49}" presName="spaceRect" presStyleCnt="0"/>
      <dgm:spPr/>
    </dgm:pt>
    <dgm:pt modelId="{4D9A9AF0-95F2-4230-A715-9E0A748A77E0}" type="pres">
      <dgm:prSet presAssocID="{BA1D85A9-4420-4E01-99A0-3077E5DA6E49}" presName="parTx" presStyleLbl="revTx" presStyleIdx="0" presStyleCnt="5">
        <dgm:presLayoutVars>
          <dgm:chMax val="0"/>
          <dgm:chPref val="0"/>
        </dgm:presLayoutVars>
      </dgm:prSet>
      <dgm:spPr/>
    </dgm:pt>
    <dgm:pt modelId="{AB77B084-8D24-4D38-A3B5-F7B66276DE0F}" type="pres">
      <dgm:prSet presAssocID="{ACB69FB7-6ACF-4990-A968-24A74C2236D2}" presName="sibTrans" presStyleCnt="0"/>
      <dgm:spPr/>
    </dgm:pt>
    <dgm:pt modelId="{07606EEE-F22E-40AB-AE1D-F0E9B1921CA4}" type="pres">
      <dgm:prSet presAssocID="{7B581450-0663-455F-800F-0742386C002C}" presName="compNode" presStyleCnt="0"/>
      <dgm:spPr/>
    </dgm:pt>
    <dgm:pt modelId="{6660332A-BB29-4A05-BF26-9EC7A0932CEE}" type="pres">
      <dgm:prSet presAssocID="{7B581450-0663-455F-800F-0742386C002C}" presName="bgRect" presStyleLbl="bgShp" presStyleIdx="1" presStyleCnt="5"/>
      <dgm:spPr/>
    </dgm:pt>
    <dgm:pt modelId="{857EC755-793D-4ED7-87CB-AEDC9CF6B678}" type="pres">
      <dgm:prSet presAssocID="{7B581450-0663-455F-800F-0742386C002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987E49EA-1774-45D0-AFA4-9D6D9E612829}" type="pres">
      <dgm:prSet presAssocID="{7B581450-0663-455F-800F-0742386C002C}" presName="spaceRect" presStyleCnt="0"/>
      <dgm:spPr/>
    </dgm:pt>
    <dgm:pt modelId="{3B302185-101B-4F81-8ED9-0EBDCC8FD2A6}" type="pres">
      <dgm:prSet presAssocID="{7B581450-0663-455F-800F-0742386C002C}" presName="parTx" presStyleLbl="revTx" presStyleIdx="1" presStyleCnt="5">
        <dgm:presLayoutVars>
          <dgm:chMax val="0"/>
          <dgm:chPref val="0"/>
        </dgm:presLayoutVars>
      </dgm:prSet>
      <dgm:spPr/>
    </dgm:pt>
    <dgm:pt modelId="{DFCB47FC-4677-4234-9BAF-D7E37D549B41}" type="pres">
      <dgm:prSet presAssocID="{0B47C52B-5022-4916-A392-D925508EB2B3}" presName="sibTrans" presStyleCnt="0"/>
      <dgm:spPr/>
    </dgm:pt>
    <dgm:pt modelId="{86FE88D4-7170-4FF3-8388-77253745621A}" type="pres">
      <dgm:prSet presAssocID="{86998F15-9DBB-4E37-99DB-578414591371}" presName="compNode" presStyleCnt="0"/>
      <dgm:spPr/>
    </dgm:pt>
    <dgm:pt modelId="{AC544ADD-CA8B-4F63-87AA-E5CCAB37E7FB}" type="pres">
      <dgm:prSet presAssocID="{86998F15-9DBB-4E37-99DB-578414591371}" presName="bgRect" presStyleLbl="bgShp" presStyleIdx="2" presStyleCnt="5"/>
      <dgm:spPr/>
    </dgm:pt>
    <dgm:pt modelId="{C83946EA-25AE-4109-A3A8-F53039B5C33F}" type="pres">
      <dgm:prSet presAssocID="{86998F15-9DBB-4E37-99DB-57841459137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0500DA26-1782-4BA1-AF0B-FF7597178380}" type="pres">
      <dgm:prSet presAssocID="{86998F15-9DBB-4E37-99DB-578414591371}" presName="spaceRect" presStyleCnt="0"/>
      <dgm:spPr/>
    </dgm:pt>
    <dgm:pt modelId="{90BE9BB5-4105-4BE1-89FC-3BCB5DA46E3C}" type="pres">
      <dgm:prSet presAssocID="{86998F15-9DBB-4E37-99DB-578414591371}" presName="parTx" presStyleLbl="revTx" presStyleIdx="2" presStyleCnt="5">
        <dgm:presLayoutVars>
          <dgm:chMax val="0"/>
          <dgm:chPref val="0"/>
        </dgm:presLayoutVars>
      </dgm:prSet>
      <dgm:spPr/>
    </dgm:pt>
    <dgm:pt modelId="{34E6038A-CE6D-4288-A625-7F5790AC4B64}" type="pres">
      <dgm:prSet presAssocID="{72130A67-DBC2-401C-93B1-1929342693A6}" presName="sibTrans" presStyleCnt="0"/>
      <dgm:spPr/>
    </dgm:pt>
    <dgm:pt modelId="{7A47756D-D332-4EFC-BC32-6BEA280853E8}" type="pres">
      <dgm:prSet presAssocID="{FADDA911-E327-4F50-8EFD-07D96437D75A}" presName="compNode" presStyleCnt="0"/>
      <dgm:spPr/>
    </dgm:pt>
    <dgm:pt modelId="{48CCFDE6-16E2-4E57-8930-9CB172F02AC0}" type="pres">
      <dgm:prSet presAssocID="{FADDA911-E327-4F50-8EFD-07D96437D75A}" presName="bgRect" presStyleLbl="bgShp" presStyleIdx="3" presStyleCnt="5"/>
      <dgm:spPr/>
    </dgm:pt>
    <dgm:pt modelId="{B989FDF2-6462-4A93-BD4C-403900FE5A85}" type="pres">
      <dgm:prSet presAssocID="{FADDA911-E327-4F50-8EFD-07D96437D75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p with pin"/>
        </a:ext>
      </dgm:extLst>
    </dgm:pt>
    <dgm:pt modelId="{CBEEBF81-CAF8-4518-BE9C-F1983906B3F2}" type="pres">
      <dgm:prSet presAssocID="{FADDA911-E327-4F50-8EFD-07D96437D75A}" presName="spaceRect" presStyleCnt="0"/>
      <dgm:spPr/>
    </dgm:pt>
    <dgm:pt modelId="{A3E19065-32BC-444F-8D60-F39AA8578D51}" type="pres">
      <dgm:prSet presAssocID="{FADDA911-E327-4F50-8EFD-07D96437D75A}" presName="parTx" presStyleLbl="revTx" presStyleIdx="3" presStyleCnt="5">
        <dgm:presLayoutVars>
          <dgm:chMax val="0"/>
          <dgm:chPref val="0"/>
        </dgm:presLayoutVars>
      </dgm:prSet>
      <dgm:spPr/>
    </dgm:pt>
    <dgm:pt modelId="{4DFFB79A-9F31-4D60-90EB-9FD28AD414A2}" type="pres">
      <dgm:prSet presAssocID="{EC174498-04E3-4C7E-B597-4E83A2880997}" presName="sibTrans" presStyleCnt="0"/>
      <dgm:spPr/>
    </dgm:pt>
    <dgm:pt modelId="{BB7EACAE-C39B-423A-A1E9-E5529ACEC172}" type="pres">
      <dgm:prSet presAssocID="{61EDC3A2-735A-41DA-8CD3-E813A3E6876F}" presName="compNode" presStyleCnt="0"/>
      <dgm:spPr/>
    </dgm:pt>
    <dgm:pt modelId="{154E7A2B-6DED-4839-B68E-1C2147C3CE30}" type="pres">
      <dgm:prSet presAssocID="{61EDC3A2-735A-41DA-8CD3-E813A3E6876F}" presName="bgRect" presStyleLbl="bgShp" presStyleIdx="4" presStyleCnt="5"/>
      <dgm:spPr/>
    </dgm:pt>
    <dgm:pt modelId="{69EEBB0C-370E-4A24-A252-1AF285950FA9}" type="pres">
      <dgm:prSet presAssocID="{61EDC3A2-735A-41DA-8CD3-E813A3E6876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ting"/>
        </a:ext>
      </dgm:extLst>
    </dgm:pt>
    <dgm:pt modelId="{72E4A822-0751-40D5-8789-6B485F4AF0F1}" type="pres">
      <dgm:prSet presAssocID="{61EDC3A2-735A-41DA-8CD3-E813A3E6876F}" presName="spaceRect" presStyleCnt="0"/>
      <dgm:spPr/>
    </dgm:pt>
    <dgm:pt modelId="{F64834EF-4496-4B00-8062-9C8AB190DE9F}" type="pres">
      <dgm:prSet presAssocID="{61EDC3A2-735A-41DA-8CD3-E813A3E6876F}" presName="parTx" presStyleLbl="revTx" presStyleIdx="4" presStyleCnt="5">
        <dgm:presLayoutVars>
          <dgm:chMax val="0"/>
          <dgm:chPref val="0"/>
        </dgm:presLayoutVars>
      </dgm:prSet>
      <dgm:spPr/>
    </dgm:pt>
  </dgm:ptLst>
  <dgm:cxnLst>
    <dgm:cxn modelId="{6393640C-DA66-4E74-B598-24C29C06F296}" type="presOf" srcId="{FADDA911-E327-4F50-8EFD-07D96437D75A}" destId="{A3E19065-32BC-444F-8D60-F39AA8578D51}" srcOrd="0" destOrd="0" presId="urn:microsoft.com/office/officeart/2018/2/layout/IconVerticalSolidList"/>
    <dgm:cxn modelId="{D9381160-7258-4362-AAA5-D56563EB8A72}" type="presOf" srcId="{04E924EC-E207-4432-A1B1-C7C9DA3E54A3}" destId="{5CADDFDF-C2EC-49DF-B97F-E7DB2AB4DE7F}" srcOrd="0" destOrd="0" presId="urn:microsoft.com/office/officeart/2018/2/layout/IconVerticalSolidList"/>
    <dgm:cxn modelId="{651BEC6D-0E96-4763-A091-152A702C838A}" type="presOf" srcId="{BA1D85A9-4420-4E01-99A0-3077E5DA6E49}" destId="{4D9A9AF0-95F2-4230-A715-9E0A748A77E0}" srcOrd="0" destOrd="0" presId="urn:microsoft.com/office/officeart/2018/2/layout/IconVerticalSolidList"/>
    <dgm:cxn modelId="{3A32D058-10F0-4358-BF02-312D40AE665E}" srcId="{04E924EC-E207-4432-A1B1-C7C9DA3E54A3}" destId="{7B581450-0663-455F-800F-0742386C002C}" srcOrd="1" destOrd="0" parTransId="{2719E300-64C8-42FB-A0B8-325F0DFBFB02}" sibTransId="{0B47C52B-5022-4916-A392-D925508EB2B3}"/>
    <dgm:cxn modelId="{37755097-A724-4509-83E1-7DB54227FB66}" type="presOf" srcId="{7B581450-0663-455F-800F-0742386C002C}" destId="{3B302185-101B-4F81-8ED9-0EBDCC8FD2A6}" srcOrd="0" destOrd="0" presId="urn:microsoft.com/office/officeart/2018/2/layout/IconVerticalSolidList"/>
    <dgm:cxn modelId="{6AD66BA1-DC6F-4F20-A2AB-AD02D4B09357}" srcId="{04E924EC-E207-4432-A1B1-C7C9DA3E54A3}" destId="{FADDA911-E327-4F50-8EFD-07D96437D75A}" srcOrd="3" destOrd="0" parTransId="{614520B1-362D-46F8-BD6E-3267954200B3}" sibTransId="{EC174498-04E3-4C7E-B597-4E83A2880997}"/>
    <dgm:cxn modelId="{870293A3-2298-43DC-9CA5-31A1C2185FE9}" srcId="{04E924EC-E207-4432-A1B1-C7C9DA3E54A3}" destId="{61EDC3A2-735A-41DA-8CD3-E813A3E6876F}" srcOrd="4" destOrd="0" parTransId="{0FC95180-D062-426F-B67C-84542766A236}" sibTransId="{2A9AB5BD-35F1-4E60-8716-1E7DE927C81E}"/>
    <dgm:cxn modelId="{BF4156C1-505D-4CC1-BD4A-3B833C8EC154}" type="presOf" srcId="{86998F15-9DBB-4E37-99DB-578414591371}" destId="{90BE9BB5-4105-4BE1-89FC-3BCB5DA46E3C}" srcOrd="0" destOrd="0" presId="urn:microsoft.com/office/officeart/2018/2/layout/IconVerticalSolidList"/>
    <dgm:cxn modelId="{1AA0FCEA-C14D-4B85-9D43-2F94008845B6}" srcId="{04E924EC-E207-4432-A1B1-C7C9DA3E54A3}" destId="{86998F15-9DBB-4E37-99DB-578414591371}" srcOrd="2" destOrd="0" parTransId="{A9311353-3D2B-4807-A654-4063B90ED091}" sibTransId="{72130A67-DBC2-401C-93B1-1929342693A6}"/>
    <dgm:cxn modelId="{9CF5CBDD-A29E-483E-A72E-AFA329AEEBDF}" type="presOf" srcId="{61EDC3A2-735A-41DA-8CD3-E813A3E6876F}" destId="{F64834EF-4496-4B00-8062-9C8AB190DE9F}" srcOrd="0" destOrd="0" presId="urn:microsoft.com/office/officeart/2018/2/layout/IconVerticalSolidList"/>
    <dgm:cxn modelId="{D1BEBEFE-3836-45BC-914B-FDD1C0C36218}" srcId="{04E924EC-E207-4432-A1B1-C7C9DA3E54A3}" destId="{BA1D85A9-4420-4E01-99A0-3077E5DA6E49}" srcOrd="0" destOrd="0" parTransId="{DAF2A52F-5DDA-4178-8502-1794EF0D4CD6}" sibTransId="{ACB69FB7-6ACF-4990-A968-24A74C2236D2}"/>
    <dgm:cxn modelId="{020DCC76-FC2E-4069-900E-1F1BE7561202}" type="presParOf" srcId="{5CADDFDF-C2EC-49DF-B97F-E7DB2AB4DE7F}" destId="{F2C91599-A5CB-428D-A561-6F2FAF8D4072}" srcOrd="0" destOrd="0" presId="urn:microsoft.com/office/officeart/2018/2/layout/IconVerticalSolidList"/>
    <dgm:cxn modelId="{BAA711EC-4FE2-44C7-A012-5F3FCF8C41DF}" type="presParOf" srcId="{F2C91599-A5CB-428D-A561-6F2FAF8D4072}" destId="{DD55DC2E-CCAB-45DB-A577-4BA545F5E00E}" srcOrd="0" destOrd="0" presId="urn:microsoft.com/office/officeart/2018/2/layout/IconVerticalSolidList"/>
    <dgm:cxn modelId="{938B0C9F-49E0-427B-B514-2AD9B8B3654D}" type="presParOf" srcId="{F2C91599-A5CB-428D-A561-6F2FAF8D4072}" destId="{C737FAEF-F2BC-4EE9-8097-F88328C65041}" srcOrd="1" destOrd="0" presId="urn:microsoft.com/office/officeart/2018/2/layout/IconVerticalSolidList"/>
    <dgm:cxn modelId="{22EF93F8-C14A-47D3-8C6B-386657ADB8AD}" type="presParOf" srcId="{F2C91599-A5CB-428D-A561-6F2FAF8D4072}" destId="{44B8DD8A-CD7B-401A-AFD3-19EA170E17E4}" srcOrd="2" destOrd="0" presId="urn:microsoft.com/office/officeart/2018/2/layout/IconVerticalSolidList"/>
    <dgm:cxn modelId="{2C374470-C13D-43A6-8258-D25C7C5E1AD5}" type="presParOf" srcId="{F2C91599-A5CB-428D-A561-6F2FAF8D4072}" destId="{4D9A9AF0-95F2-4230-A715-9E0A748A77E0}" srcOrd="3" destOrd="0" presId="urn:microsoft.com/office/officeart/2018/2/layout/IconVerticalSolidList"/>
    <dgm:cxn modelId="{0D4DF301-9FDF-4A83-96A1-7D344C668997}" type="presParOf" srcId="{5CADDFDF-C2EC-49DF-B97F-E7DB2AB4DE7F}" destId="{AB77B084-8D24-4D38-A3B5-F7B66276DE0F}" srcOrd="1" destOrd="0" presId="urn:microsoft.com/office/officeart/2018/2/layout/IconVerticalSolidList"/>
    <dgm:cxn modelId="{1687337A-3EDD-42F2-A96A-315CB04E6FB8}" type="presParOf" srcId="{5CADDFDF-C2EC-49DF-B97F-E7DB2AB4DE7F}" destId="{07606EEE-F22E-40AB-AE1D-F0E9B1921CA4}" srcOrd="2" destOrd="0" presId="urn:microsoft.com/office/officeart/2018/2/layout/IconVerticalSolidList"/>
    <dgm:cxn modelId="{6EAAB525-D827-4D44-A2FC-B0846B914604}" type="presParOf" srcId="{07606EEE-F22E-40AB-AE1D-F0E9B1921CA4}" destId="{6660332A-BB29-4A05-BF26-9EC7A0932CEE}" srcOrd="0" destOrd="0" presId="urn:microsoft.com/office/officeart/2018/2/layout/IconVerticalSolidList"/>
    <dgm:cxn modelId="{A091BCD3-124F-4261-834A-88EC0527B48F}" type="presParOf" srcId="{07606EEE-F22E-40AB-AE1D-F0E9B1921CA4}" destId="{857EC755-793D-4ED7-87CB-AEDC9CF6B678}" srcOrd="1" destOrd="0" presId="urn:microsoft.com/office/officeart/2018/2/layout/IconVerticalSolidList"/>
    <dgm:cxn modelId="{EA8F85C9-FB42-4294-94B3-E773D7783F6D}" type="presParOf" srcId="{07606EEE-F22E-40AB-AE1D-F0E9B1921CA4}" destId="{987E49EA-1774-45D0-AFA4-9D6D9E612829}" srcOrd="2" destOrd="0" presId="urn:microsoft.com/office/officeart/2018/2/layout/IconVerticalSolidList"/>
    <dgm:cxn modelId="{BA373A82-CDC7-48E4-B339-42EEC72C4B9B}" type="presParOf" srcId="{07606EEE-F22E-40AB-AE1D-F0E9B1921CA4}" destId="{3B302185-101B-4F81-8ED9-0EBDCC8FD2A6}" srcOrd="3" destOrd="0" presId="urn:microsoft.com/office/officeart/2018/2/layout/IconVerticalSolidList"/>
    <dgm:cxn modelId="{271E2B00-6DA0-4A1A-88ED-56B5DA1CFF3A}" type="presParOf" srcId="{5CADDFDF-C2EC-49DF-B97F-E7DB2AB4DE7F}" destId="{DFCB47FC-4677-4234-9BAF-D7E37D549B41}" srcOrd="3" destOrd="0" presId="urn:microsoft.com/office/officeart/2018/2/layout/IconVerticalSolidList"/>
    <dgm:cxn modelId="{7728CE11-24B5-41FF-8184-1EB761DD7A1F}" type="presParOf" srcId="{5CADDFDF-C2EC-49DF-B97F-E7DB2AB4DE7F}" destId="{86FE88D4-7170-4FF3-8388-77253745621A}" srcOrd="4" destOrd="0" presId="urn:microsoft.com/office/officeart/2018/2/layout/IconVerticalSolidList"/>
    <dgm:cxn modelId="{302374EA-30D2-4BFF-A909-219C9174F04B}" type="presParOf" srcId="{86FE88D4-7170-4FF3-8388-77253745621A}" destId="{AC544ADD-CA8B-4F63-87AA-E5CCAB37E7FB}" srcOrd="0" destOrd="0" presId="urn:microsoft.com/office/officeart/2018/2/layout/IconVerticalSolidList"/>
    <dgm:cxn modelId="{CCF84291-6C1E-4D5B-AC50-3FC1217415E1}" type="presParOf" srcId="{86FE88D4-7170-4FF3-8388-77253745621A}" destId="{C83946EA-25AE-4109-A3A8-F53039B5C33F}" srcOrd="1" destOrd="0" presId="urn:microsoft.com/office/officeart/2018/2/layout/IconVerticalSolidList"/>
    <dgm:cxn modelId="{AEC14FB7-FEFB-4B94-AE84-8C454EBB277B}" type="presParOf" srcId="{86FE88D4-7170-4FF3-8388-77253745621A}" destId="{0500DA26-1782-4BA1-AF0B-FF7597178380}" srcOrd="2" destOrd="0" presId="urn:microsoft.com/office/officeart/2018/2/layout/IconVerticalSolidList"/>
    <dgm:cxn modelId="{D6BD2E12-B575-48A7-B39D-C9B1221726F5}" type="presParOf" srcId="{86FE88D4-7170-4FF3-8388-77253745621A}" destId="{90BE9BB5-4105-4BE1-89FC-3BCB5DA46E3C}" srcOrd="3" destOrd="0" presId="urn:microsoft.com/office/officeart/2018/2/layout/IconVerticalSolidList"/>
    <dgm:cxn modelId="{AEB20DEE-2275-4B60-9839-01082479E903}" type="presParOf" srcId="{5CADDFDF-C2EC-49DF-B97F-E7DB2AB4DE7F}" destId="{34E6038A-CE6D-4288-A625-7F5790AC4B64}" srcOrd="5" destOrd="0" presId="urn:microsoft.com/office/officeart/2018/2/layout/IconVerticalSolidList"/>
    <dgm:cxn modelId="{DB3CD702-D6CF-40BE-ABBC-393A750AC8AE}" type="presParOf" srcId="{5CADDFDF-C2EC-49DF-B97F-E7DB2AB4DE7F}" destId="{7A47756D-D332-4EFC-BC32-6BEA280853E8}" srcOrd="6" destOrd="0" presId="urn:microsoft.com/office/officeart/2018/2/layout/IconVerticalSolidList"/>
    <dgm:cxn modelId="{D1F32EB0-D42A-41D1-93D5-9789CD2CFA3B}" type="presParOf" srcId="{7A47756D-D332-4EFC-BC32-6BEA280853E8}" destId="{48CCFDE6-16E2-4E57-8930-9CB172F02AC0}" srcOrd="0" destOrd="0" presId="urn:microsoft.com/office/officeart/2018/2/layout/IconVerticalSolidList"/>
    <dgm:cxn modelId="{77DDE712-0731-4696-9963-B0B778B6F019}" type="presParOf" srcId="{7A47756D-D332-4EFC-BC32-6BEA280853E8}" destId="{B989FDF2-6462-4A93-BD4C-403900FE5A85}" srcOrd="1" destOrd="0" presId="urn:microsoft.com/office/officeart/2018/2/layout/IconVerticalSolidList"/>
    <dgm:cxn modelId="{6C1EC065-9C3C-4AD8-80CF-4C63FE659128}" type="presParOf" srcId="{7A47756D-D332-4EFC-BC32-6BEA280853E8}" destId="{CBEEBF81-CAF8-4518-BE9C-F1983906B3F2}" srcOrd="2" destOrd="0" presId="urn:microsoft.com/office/officeart/2018/2/layout/IconVerticalSolidList"/>
    <dgm:cxn modelId="{2772B622-8A1B-419A-89D1-0B91068E9B26}" type="presParOf" srcId="{7A47756D-D332-4EFC-BC32-6BEA280853E8}" destId="{A3E19065-32BC-444F-8D60-F39AA8578D51}" srcOrd="3" destOrd="0" presId="urn:microsoft.com/office/officeart/2018/2/layout/IconVerticalSolidList"/>
    <dgm:cxn modelId="{199ED3FC-916D-4A20-8D3F-B80EBD9CC3AE}" type="presParOf" srcId="{5CADDFDF-C2EC-49DF-B97F-E7DB2AB4DE7F}" destId="{4DFFB79A-9F31-4D60-90EB-9FD28AD414A2}" srcOrd="7" destOrd="0" presId="urn:microsoft.com/office/officeart/2018/2/layout/IconVerticalSolidList"/>
    <dgm:cxn modelId="{B76879E9-5C88-4F87-AB5D-CF874AF5A344}" type="presParOf" srcId="{5CADDFDF-C2EC-49DF-B97F-E7DB2AB4DE7F}" destId="{BB7EACAE-C39B-423A-A1E9-E5529ACEC172}" srcOrd="8" destOrd="0" presId="urn:microsoft.com/office/officeart/2018/2/layout/IconVerticalSolidList"/>
    <dgm:cxn modelId="{CE1BA8AE-C47C-41E3-A370-9FDE601C42AE}" type="presParOf" srcId="{BB7EACAE-C39B-423A-A1E9-E5529ACEC172}" destId="{154E7A2B-6DED-4839-B68E-1C2147C3CE30}" srcOrd="0" destOrd="0" presId="urn:microsoft.com/office/officeart/2018/2/layout/IconVerticalSolidList"/>
    <dgm:cxn modelId="{7A20AFE2-9D2C-476D-83C5-DD05405FED56}" type="presParOf" srcId="{BB7EACAE-C39B-423A-A1E9-E5529ACEC172}" destId="{69EEBB0C-370E-4A24-A252-1AF285950FA9}" srcOrd="1" destOrd="0" presId="urn:microsoft.com/office/officeart/2018/2/layout/IconVerticalSolidList"/>
    <dgm:cxn modelId="{704BF045-FB05-434A-86A6-A193894C73DA}" type="presParOf" srcId="{BB7EACAE-C39B-423A-A1E9-E5529ACEC172}" destId="{72E4A822-0751-40D5-8789-6B485F4AF0F1}" srcOrd="2" destOrd="0" presId="urn:microsoft.com/office/officeart/2018/2/layout/IconVerticalSolidList"/>
    <dgm:cxn modelId="{90574566-5A70-4E07-889F-52DCA7AC929F}" type="presParOf" srcId="{BB7EACAE-C39B-423A-A1E9-E5529ACEC172}" destId="{F64834EF-4496-4B00-8062-9C8AB190DE9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7B1D6-EC50-4E9A-AB62-3B3EC18D13B3}"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4641623-E336-4138-91D9-5AB28441F4CA}">
      <dgm:prSet/>
      <dgm:spPr/>
      <dgm:t>
        <a:bodyPr/>
        <a:lstStyle/>
        <a:p>
          <a:r>
            <a:rPr lang="en-US"/>
            <a:t>Teller Line replacement within a bank branch</a:t>
          </a:r>
        </a:p>
      </dgm:t>
    </dgm:pt>
    <dgm:pt modelId="{44058360-54EA-49F8-BD7D-B5E6E9925BD3}" type="parTrans" cxnId="{9EF10B21-E7F8-432E-AFB8-2D5A365FCC42}">
      <dgm:prSet/>
      <dgm:spPr/>
      <dgm:t>
        <a:bodyPr/>
        <a:lstStyle/>
        <a:p>
          <a:endParaRPr lang="en-US"/>
        </a:p>
      </dgm:t>
    </dgm:pt>
    <dgm:pt modelId="{69D090B5-D236-43D2-80AF-337F9C7BEE3A}" type="sibTrans" cxnId="{9EF10B21-E7F8-432E-AFB8-2D5A365FCC42}">
      <dgm:prSet/>
      <dgm:spPr/>
      <dgm:t>
        <a:bodyPr/>
        <a:lstStyle/>
        <a:p>
          <a:endParaRPr lang="en-US"/>
        </a:p>
      </dgm:t>
    </dgm:pt>
    <dgm:pt modelId="{35A07589-A423-4CD6-96A2-E7836A45660B}">
      <dgm:prSet/>
      <dgm:spPr/>
      <dgm:t>
        <a:bodyPr/>
        <a:lstStyle/>
        <a:p>
          <a:r>
            <a:rPr lang="en-US"/>
            <a:t>After hours banking within a secured lobby or vestibule</a:t>
          </a:r>
        </a:p>
      </dgm:t>
    </dgm:pt>
    <dgm:pt modelId="{506E3297-EAF1-4AF6-A516-B54B4D6478F1}" type="parTrans" cxnId="{B5F4E7B7-920D-4EF6-921F-5175FAD5AB61}">
      <dgm:prSet/>
      <dgm:spPr/>
      <dgm:t>
        <a:bodyPr/>
        <a:lstStyle/>
        <a:p>
          <a:endParaRPr lang="en-US"/>
        </a:p>
      </dgm:t>
    </dgm:pt>
    <dgm:pt modelId="{D7EDBF3D-E204-495C-8B4A-EB63AA9095DB}" type="sibTrans" cxnId="{B5F4E7B7-920D-4EF6-921F-5175FAD5AB61}">
      <dgm:prSet/>
      <dgm:spPr/>
      <dgm:t>
        <a:bodyPr/>
        <a:lstStyle/>
        <a:p>
          <a:endParaRPr lang="en-US"/>
        </a:p>
      </dgm:t>
    </dgm:pt>
    <dgm:pt modelId="{6A8F1D0D-B1C7-4EAE-82DE-D2530A2E1E08}">
      <dgm:prSet/>
      <dgm:spPr/>
      <dgm:t>
        <a:bodyPr/>
        <a:lstStyle/>
        <a:p>
          <a:r>
            <a:rPr lang="en-US"/>
            <a:t>Outdoor walk-up transactions during normal business and after hours</a:t>
          </a:r>
        </a:p>
      </dgm:t>
    </dgm:pt>
    <dgm:pt modelId="{9FBD9592-11C4-44C9-98E8-EE8CFA805FE7}" type="parTrans" cxnId="{EBD7495F-5A87-4BC9-AFE0-51EED697783B}">
      <dgm:prSet/>
      <dgm:spPr/>
      <dgm:t>
        <a:bodyPr/>
        <a:lstStyle/>
        <a:p>
          <a:endParaRPr lang="en-US"/>
        </a:p>
      </dgm:t>
    </dgm:pt>
    <dgm:pt modelId="{05536D80-D872-4831-9E69-6C17E98F202B}" type="sibTrans" cxnId="{EBD7495F-5A87-4BC9-AFE0-51EED697783B}">
      <dgm:prSet/>
      <dgm:spPr/>
      <dgm:t>
        <a:bodyPr/>
        <a:lstStyle/>
        <a:p>
          <a:endParaRPr lang="en-US"/>
        </a:p>
      </dgm:t>
    </dgm:pt>
    <dgm:pt modelId="{E1744530-7DFD-4808-A506-7175CE878E39}">
      <dgm:prSet/>
      <dgm:spPr/>
      <dgm:t>
        <a:bodyPr/>
        <a:lstStyle/>
        <a:p>
          <a:r>
            <a:rPr lang="en-US"/>
            <a:t>Outdoor drive-up where IRT is built into the branch’s exterior wall</a:t>
          </a:r>
        </a:p>
      </dgm:t>
    </dgm:pt>
    <dgm:pt modelId="{9434E189-A980-4263-B05D-20D57417D888}" type="parTrans" cxnId="{7D4A0D4D-60D8-4812-AE04-2C6F8AF4CB56}">
      <dgm:prSet/>
      <dgm:spPr/>
      <dgm:t>
        <a:bodyPr/>
        <a:lstStyle/>
        <a:p>
          <a:endParaRPr lang="en-US"/>
        </a:p>
      </dgm:t>
    </dgm:pt>
    <dgm:pt modelId="{BF8A85C3-EA58-4DBA-8E53-80AB1FB261B7}" type="sibTrans" cxnId="{7D4A0D4D-60D8-4812-AE04-2C6F8AF4CB56}">
      <dgm:prSet/>
      <dgm:spPr/>
      <dgm:t>
        <a:bodyPr/>
        <a:lstStyle/>
        <a:p>
          <a:endParaRPr lang="en-US"/>
        </a:p>
      </dgm:t>
    </dgm:pt>
    <dgm:pt modelId="{A86F9251-E7C0-4081-9EF1-27B3AEAE3DA3}" type="pres">
      <dgm:prSet presAssocID="{D417B1D6-EC50-4E9A-AB62-3B3EC18D13B3}" presName="vert0" presStyleCnt="0">
        <dgm:presLayoutVars>
          <dgm:dir/>
          <dgm:animOne val="branch"/>
          <dgm:animLvl val="lvl"/>
        </dgm:presLayoutVars>
      </dgm:prSet>
      <dgm:spPr/>
    </dgm:pt>
    <dgm:pt modelId="{E5B9DAEC-B1FE-4D55-9E97-6AE5F208A947}" type="pres">
      <dgm:prSet presAssocID="{B4641623-E336-4138-91D9-5AB28441F4CA}" presName="thickLine" presStyleLbl="alignNode1" presStyleIdx="0" presStyleCnt="4"/>
      <dgm:spPr/>
    </dgm:pt>
    <dgm:pt modelId="{2C7CD433-F0D1-4702-ABDE-C619381BA7D5}" type="pres">
      <dgm:prSet presAssocID="{B4641623-E336-4138-91D9-5AB28441F4CA}" presName="horz1" presStyleCnt="0"/>
      <dgm:spPr/>
    </dgm:pt>
    <dgm:pt modelId="{A5E6A4E9-E322-4C7F-9C0A-5F06C61D3B27}" type="pres">
      <dgm:prSet presAssocID="{B4641623-E336-4138-91D9-5AB28441F4CA}" presName="tx1" presStyleLbl="revTx" presStyleIdx="0" presStyleCnt="4"/>
      <dgm:spPr/>
    </dgm:pt>
    <dgm:pt modelId="{00AAEBB0-FF56-42BC-A5A2-B502D17BA558}" type="pres">
      <dgm:prSet presAssocID="{B4641623-E336-4138-91D9-5AB28441F4CA}" presName="vert1" presStyleCnt="0"/>
      <dgm:spPr/>
    </dgm:pt>
    <dgm:pt modelId="{834A8C78-8BAD-493F-B94E-F9E3C5BC78F5}" type="pres">
      <dgm:prSet presAssocID="{35A07589-A423-4CD6-96A2-E7836A45660B}" presName="thickLine" presStyleLbl="alignNode1" presStyleIdx="1" presStyleCnt="4"/>
      <dgm:spPr/>
    </dgm:pt>
    <dgm:pt modelId="{1246B3A6-154B-42F3-AB49-1A70A817B241}" type="pres">
      <dgm:prSet presAssocID="{35A07589-A423-4CD6-96A2-E7836A45660B}" presName="horz1" presStyleCnt="0"/>
      <dgm:spPr/>
    </dgm:pt>
    <dgm:pt modelId="{CA267D74-A2A3-4330-8C6D-B9F4AAAEEB7B}" type="pres">
      <dgm:prSet presAssocID="{35A07589-A423-4CD6-96A2-E7836A45660B}" presName="tx1" presStyleLbl="revTx" presStyleIdx="1" presStyleCnt="4"/>
      <dgm:spPr/>
    </dgm:pt>
    <dgm:pt modelId="{37A4DF06-F373-4553-A507-05FAF4626698}" type="pres">
      <dgm:prSet presAssocID="{35A07589-A423-4CD6-96A2-E7836A45660B}" presName="vert1" presStyleCnt="0"/>
      <dgm:spPr/>
    </dgm:pt>
    <dgm:pt modelId="{4ECF99FE-0722-4721-BBB4-AEC0F81BF129}" type="pres">
      <dgm:prSet presAssocID="{6A8F1D0D-B1C7-4EAE-82DE-D2530A2E1E08}" presName="thickLine" presStyleLbl="alignNode1" presStyleIdx="2" presStyleCnt="4"/>
      <dgm:spPr/>
    </dgm:pt>
    <dgm:pt modelId="{52BB1AF4-852A-4BF4-89DE-4E143E5A818C}" type="pres">
      <dgm:prSet presAssocID="{6A8F1D0D-B1C7-4EAE-82DE-D2530A2E1E08}" presName="horz1" presStyleCnt="0"/>
      <dgm:spPr/>
    </dgm:pt>
    <dgm:pt modelId="{6D4A8FD6-757F-460E-89F2-367BCCFE3C35}" type="pres">
      <dgm:prSet presAssocID="{6A8F1D0D-B1C7-4EAE-82DE-D2530A2E1E08}" presName="tx1" presStyleLbl="revTx" presStyleIdx="2" presStyleCnt="4"/>
      <dgm:spPr/>
    </dgm:pt>
    <dgm:pt modelId="{E90B8F4C-7F8A-4425-851E-EAF596320968}" type="pres">
      <dgm:prSet presAssocID="{6A8F1D0D-B1C7-4EAE-82DE-D2530A2E1E08}" presName="vert1" presStyleCnt="0"/>
      <dgm:spPr/>
    </dgm:pt>
    <dgm:pt modelId="{33EFDFA4-C068-43AC-AE79-B1EB938956AF}" type="pres">
      <dgm:prSet presAssocID="{E1744530-7DFD-4808-A506-7175CE878E39}" presName="thickLine" presStyleLbl="alignNode1" presStyleIdx="3" presStyleCnt="4"/>
      <dgm:spPr/>
    </dgm:pt>
    <dgm:pt modelId="{C1C7BF51-F917-4672-88A3-610A3612029C}" type="pres">
      <dgm:prSet presAssocID="{E1744530-7DFD-4808-A506-7175CE878E39}" presName="horz1" presStyleCnt="0"/>
      <dgm:spPr/>
    </dgm:pt>
    <dgm:pt modelId="{CE829590-22F9-4B55-A82B-144002EBC7FE}" type="pres">
      <dgm:prSet presAssocID="{E1744530-7DFD-4808-A506-7175CE878E39}" presName="tx1" presStyleLbl="revTx" presStyleIdx="3" presStyleCnt="4"/>
      <dgm:spPr/>
    </dgm:pt>
    <dgm:pt modelId="{2FE824E0-5B78-4A56-BA97-35847DE935DB}" type="pres">
      <dgm:prSet presAssocID="{E1744530-7DFD-4808-A506-7175CE878E39}" presName="vert1" presStyleCnt="0"/>
      <dgm:spPr/>
    </dgm:pt>
  </dgm:ptLst>
  <dgm:cxnLst>
    <dgm:cxn modelId="{13CAE311-DA58-48D9-A4E7-D91204FBFFCE}" type="presOf" srcId="{6A8F1D0D-B1C7-4EAE-82DE-D2530A2E1E08}" destId="{6D4A8FD6-757F-460E-89F2-367BCCFE3C35}" srcOrd="0" destOrd="0" presId="urn:microsoft.com/office/officeart/2008/layout/LinedList"/>
    <dgm:cxn modelId="{9EF10B21-E7F8-432E-AFB8-2D5A365FCC42}" srcId="{D417B1D6-EC50-4E9A-AB62-3B3EC18D13B3}" destId="{B4641623-E336-4138-91D9-5AB28441F4CA}" srcOrd="0" destOrd="0" parTransId="{44058360-54EA-49F8-BD7D-B5E6E9925BD3}" sibTransId="{69D090B5-D236-43D2-80AF-337F9C7BEE3A}"/>
    <dgm:cxn modelId="{EBD7495F-5A87-4BC9-AFE0-51EED697783B}" srcId="{D417B1D6-EC50-4E9A-AB62-3B3EC18D13B3}" destId="{6A8F1D0D-B1C7-4EAE-82DE-D2530A2E1E08}" srcOrd="2" destOrd="0" parTransId="{9FBD9592-11C4-44C9-98E8-EE8CFA805FE7}" sibTransId="{05536D80-D872-4831-9E69-6C17E98F202B}"/>
    <dgm:cxn modelId="{20617160-F522-49D2-83BA-5F1CB7C35354}" type="presOf" srcId="{D417B1D6-EC50-4E9A-AB62-3B3EC18D13B3}" destId="{A86F9251-E7C0-4081-9EF1-27B3AEAE3DA3}" srcOrd="0" destOrd="0" presId="urn:microsoft.com/office/officeart/2008/layout/LinedList"/>
    <dgm:cxn modelId="{0E119260-FF18-4B1E-9A1F-0EC3764D7122}" type="presOf" srcId="{35A07589-A423-4CD6-96A2-E7836A45660B}" destId="{CA267D74-A2A3-4330-8C6D-B9F4AAAEEB7B}" srcOrd="0" destOrd="0" presId="urn:microsoft.com/office/officeart/2008/layout/LinedList"/>
    <dgm:cxn modelId="{7D4A0D4D-60D8-4812-AE04-2C6F8AF4CB56}" srcId="{D417B1D6-EC50-4E9A-AB62-3B3EC18D13B3}" destId="{E1744530-7DFD-4808-A506-7175CE878E39}" srcOrd="3" destOrd="0" parTransId="{9434E189-A980-4263-B05D-20D57417D888}" sibTransId="{BF8A85C3-EA58-4DBA-8E53-80AB1FB261B7}"/>
    <dgm:cxn modelId="{84EE0C8F-E91C-44AD-A02C-BF9CBE3AE134}" type="presOf" srcId="{B4641623-E336-4138-91D9-5AB28441F4CA}" destId="{A5E6A4E9-E322-4C7F-9C0A-5F06C61D3B27}" srcOrd="0" destOrd="0" presId="urn:microsoft.com/office/officeart/2008/layout/LinedList"/>
    <dgm:cxn modelId="{B5F4E7B7-920D-4EF6-921F-5175FAD5AB61}" srcId="{D417B1D6-EC50-4E9A-AB62-3B3EC18D13B3}" destId="{35A07589-A423-4CD6-96A2-E7836A45660B}" srcOrd="1" destOrd="0" parTransId="{506E3297-EAF1-4AF6-A516-B54B4D6478F1}" sibTransId="{D7EDBF3D-E204-495C-8B4A-EB63AA9095DB}"/>
    <dgm:cxn modelId="{1D24AAC6-E833-46F4-A831-EAB14DBB5C5B}" type="presOf" srcId="{E1744530-7DFD-4808-A506-7175CE878E39}" destId="{CE829590-22F9-4B55-A82B-144002EBC7FE}" srcOrd="0" destOrd="0" presId="urn:microsoft.com/office/officeart/2008/layout/LinedList"/>
    <dgm:cxn modelId="{40148BB6-9808-4F1A-868A-657A1D06CBB1}" type="presParOf" srcId="{A86F9251-E7C0-4081-9EF1-27B3AEAE3DA3}" destId="{E5B9DAEC-B1FE-4D55-9E97-6AE5F208A947}" srcOrd="0" destOrd="0" presId="urn:microsoft.com/office/officeart/2008/layout/LinedList"/>
    <dgm:cxn modelId="{98CAB33A-6462-4995-9F62-40058B787CD9}" type="presParOf" srcId="{A86F9251-E7C0-4081-9EF1-27B3AEAE3DA3}" destId="{2C7CD433-F0D1-4702-ABDE-C619381BA7D5}" srcOrd="1" destOrd="0" presId="urn:microsoft.com/office/officeart/2008/layout/LinedList"/>
    <dgm:cxn modelId="{CBD2C728-90DF-4883-A381-D8C629E0970D}" type="presParOf" srcId="{2C7CD433-F0D1-4702-ABDE-C619381BA7D5}" destId="{A5E6A4E9-E322-4C7F-9C0A-5F06C61D3B27}" srcOrd="0" destOrd="0" presId="urn:microsoft.com/office/officeart/2008/layout/LinedList"/>
    <dgm:cxn modelId="{994FE0F9-F17E-485E-B445-0AE6E0423B31}" type="presParOf" srcId="{2C7CD433-F0D1-4702-ABDE-C619381BA7D5}" destId="{00AAEBB0-FF56-42BC-A5A2-B502D17BA558}" srcOrd="1" destOrd="0" presId="urn:microsoft.com/office/officeart/2008/layout/LinedList"/>
    <dgm:cxn modelId="{5640AC25-D937-4120-B5B1-1BBBC78CFA44}" type="presParOf" srcId="{A86F9251-E7C0-4081-9EF1-27B3AEAE3DA3}" destId="{834A8C78-8BAD-493F-B94E-F9E3C5BC78F5}" srcOrd="2" destOrd="0" presId="urn:microsoft.com/office/officeart/2008/layout/LinedList"/>
    <dgm:cxn modelId="{42BDE18A-D3AE-438F-B227-B0A723A4CD82}" type="presParOf" srcId="{A86F9251-E7C0-4081-9EF1-27B3AEAE3DA3}" destId="{1246B3A6-154B-42F3-AB49-1A70A817B241}" srcOrd="3" destOrd="0" presId="urn:microsoft.com/office/officeart/2008/layout/LinedList"/>
    <dgm:cxn modelId="{7C3D06B8-A1D0-4E4E-B226-511458281360}" type="presParOf" srcId="{1246B3A6-154B-42F3-AB49-1A70A817B241}" destId="{CA267D74-A2A3-4330-8C6D-B9F4AAAEEB7B}" srcOrd="0" destOrd="0" presId="urn:microsoft.com/office/officeart/2008/layout/LinedList"/>
    <dgm:cxn modelId="{0D90C167-3669-4052-B783-5F3E8CAC1921}" type="presParOf" srcId="{1246B3A6-154B-42F3-AB49-1A70A817B241}" destId="{37A4DF06-F373-4553-A507-05FAF4626698}" srcOrd="1" destOrd="0" presId="urn:microsoft.com/office/officeart/2008/layout/LinedList"/>
    <dgm:cxn modelId="{60746941-6105-4A67-B122-5D297F39844A}" type="presParOf" srcId="{A86F9251-E7C0-4081-9EF1-27B3AEAE3DA3}" destId="{4ECF99FE-0722-4721-BBB4-AEC0F81BF129}" srcOrd="4" destOrd="0" presId="urn:microsoft.com/office/officeart/2008/layout/LinedList"/>
    <dgm:cxn modelId="{D5BEACFE-26BB-4E3E-82F1-DDEB8E95F1B1}" type="presParOf" srcId="{A86F9251-E7C0-4081-9EF1-27B3AEAE3DA3}" destId="{52BB1AF4-852A-4BF4-89DE-4E143E5A818C}" srcOrd="5" destOrd="0" presId="urn:microsoft.com/office/officeart/2008/layout/LinedList"/>
    <dgm:cxn modelId="{D8E6D7EE-3ABD-4C03-AF3E-DFD19BD8CAE4}" type="presParOf" srcId="{52BB1AF4-852A-4BF4-89DE-4E143E5A818C}" destId="{6D4A8FD6-757F-460E-89F2-367BCCFE3C35}" srcOrd="0" destOrd="0" presId="urn:microsoft.com/office/officeart/2008/layout/LinedList"/>
    <dgm:cxn modelId="{73F9A048-3735-4D78-8F40-80CB887E7373}" type="presParOf" srcId="{52BB1AF4-852A-4BF4-89DE-4E143E5A818C}" destId="{E90B8F4C-7F8A-4425-851E-EAF596320968}" srcOrd="1" destOrd="0" presId="urn:microsoft.com/office/officeart/2008/layout/LinedList"/>
    <dgm:cxn modelId="{7B90FDA6-2942-4630-8D33-58AA9F171B9F}" type="presParOf" srcId="{A86F9251-E7C0-4081-9EF1-27B3AEAE3DA3}" destId="{33EFDFA4-C068-43AC-AE79-B1EB938956AF}" srcOrd="6" destOrd="0" presId="urn:microsoft.com/office/officeart/2008/layout/LinedList"/>
    <dgm:cxn modelId="{D75E5492-DEBB-4659-9E6E-4FF2258FD769}" type="presParOf" srcId="{A86F9251-E7C0-4081-9EF1-27B3AEAE3DA3}" destId="{C1C7BF51-F917-4672-88A3-610A3612029C}" srcOrd="7" destOrd="0" presId="urn:microsoft.com/office/officeart/2008/layout/LinedList"/>
    <dgm:cxn modelId="{F5E2EC60-0B4E-4DE4-B095-CB76D38C1914}" type="presParOf" srcId="{C1C7BF51-F917-4672-88A3-610A3612029C}" destId="{CE829590-22F9-4B55-A82B-144002EBC7FE}" srcOrd="0" destOrd="0" presId="urn:microsoft.com/office/officeart/2008/layout/LinedList"/>
    <dgm:cxn modelId="{1EE3764A-8EE3-4695-BBE0-1A701EE1A1C7}" type="presParOf" srcId="{C1C7BF51-F917-4672-88A3-610A3612029C}" destId="{2FE824E0-5B78-4A56-BA97-35847DE935D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D35B22-2F3E-4939-B2A8-1C7A50033F6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493B54-0926-44DB-AE3D-6FE5424AB1BD}">
      <dgm:prSet/>
      <dgm:spPr/>
      <dgm:t>
        <a:bodyPr/>
        <a:lstStyle/>
        <a:p>
          <a:pPr>
            <a:lnSpc>
              <a:spcPct val="100000"/>
            </a:lnSpc>
          </a:pPr>
          <a:r>
            <a:rPr lang="en-US"/>
            <a:t>Stainless steel design allows for both indoor or</a:t>
          </a:r>
        </a:p>
      </dgm:t>
    </dgm:pt>
    <dgm:pt modelId="{CDB4D3BF-7FF9-420C-8013-5D13CC48063B}" type="parTrans" cxnId="{F5E324C6-3ED6-41E3-9881-A3E1F03895D2}">
      <dgm:prSet/>
      <dgm:spPr/>
      <dgm:t>
        <a:bodyPr/>
        <a:lstStyle/>
        <a:p>
          <a:endParaRPr lang="en-US"/>
        </a:p>
      </dgm:t>
    </dgm:pt>
    <dgm:pt modelId="{B25144B8-D839-4B4D-ACBB-5E1126E28016}" type="sibTrans" cxnId="{F5E324C6-3ED6-41E3-9881-A3E1F03895D2}">
      <dgm:prSet/>
      <dgm:spPr/>
      <dgm:t>
        <a:bodyPr/>
        <a:lstStyle/>
        <a:p>
          <a:endParaRPr lang="en-US"/>
        </a:p>
      </dgm:t>
    </dgm:pt>
    <dgm:pt modelId="{2B30DAE4-F502-4D9C-BABD-BF53D5BA3491}">
      <dgm:prSet/>
      <dgm:spPr/>
      <dgm:t>
        <a:bodyPr/>
        <a:lstStyle/>
        <a:p>
          <a:pPr>
            <a:lnSpc>
              <a:spcPct val="100000"/>
            </a:lnSpc>
          </a:pPr>
          <a:r>
            <a:rPr lang="en-US" dirty="0"/>
            <a:t>Outdoor applications</a:t>
          </a:r>
        </a:p>
      </dgm:t>
    </dgm:pt>
    <dgm:pt modelId="{14F94972-F89B-4E8D-8EB5-20D07D8EB07B}" type="parTrans" cxnId="{332125FE-1633-4E36-9640-B1C2584C205F}">
      <dgm:prSet/>
      <dgm:spPr/>
      <dgm:t>
        <a:bodyPr/>
        <a:lstStyle/>
        <a:p>
          <a:endParaRPr lang="en-US"/>
        </a:p>
      </dgm:t>
    </dgm:pt>
    <dgm:pt modelId="{CEF8EA88-5960-4B32-8EA3-922C51EA0DF5}" type="sibTrans" cxnId="{332125FE-1633-4E36-9640-B1C2584C205F}">
      <dgm:prSet/>
      <dgm:spPr/>
      <dgm:t>
        <a:bodyPr/>
        <a:lstStyle/>
        <a:p>
          <a:endParaRPr lang="en-US"/>
        </a:p>
      </dgm:t>
    </dgm:pt>
    <dgm:pt modelId="{A69D1D79-0DEB-4925-B02E-6694BB4E3840}">
      <dgm:prSet/>
      <dgm:spPr/>
      <dgm:t>
        <a:bodyPr/>
        <a:lstStyle/>
        <a:p>
          <a:pPr>
            <a:lnSpc>
              <a:spcPct val="100000"/>
            </a:lnSpc>
          </a:pPr>
          <a:r>
            <a:rPr lang="en-US"/>
            <a:t>Flexible so that it can be easily adapted within an architect’s building design</a:t>
          </a:r>
        </a:p>
      </dgm:t>
    </dgm:pt>
    <dgm:pt modelId="{8A0F42F7-65D2-4205-8A47-2F2B7D6249D2}" type="parTrans" cxnId="{8606AC2B-ACA2-41C1-96B0-615245BE2542}">
      <dgm:prSet/>
      <dgm:spPr/>
      <dgm:t>
        <a:bodyPr/>
        <a:lstStyle/>
        <a:p>
          <a:endParaRPr lang="en-US"/>
        </a:p>
      </dgm:t>
    </dgm:pt>
    <dgm:pt modelId="{358BAC9B-E0AD-4EDF-9A3C-1332B70DEE8C}" type="sibTrans" cxnId="{8606AC2B-ACA2-41C1-96B0-615245BE2542}">
      <dgm:prSet/>
      <dgm:spPr/>
      <dgm:t>
        <a:bodyPr/>
        <a:lstStyle/>
        <a:p>
          <a:endParaRPr lang="en-US"/>
        </a:p>
      </dgm:t>
    </dgm:pt>
    <dgm:pt modelId="{C786A1DC-D46D-4C1D-895C-CB5904C4757B}">
      <dgm:prSet/>
      <dgm:spPr/>
      <dgm:t>
        <a:bodyPr/>
        <a:lstStyle/>
        <a:p>
          <a:pPr>
            <a:lnSpc>
              <a:spcPct val="100000"/>
            </a:lnSpc>
          </a:pPr>
          <a:r>
            <a:rPr lang="en-US"/>
            <a:t>Designed to help reduce staff requirements by allowing one customer representative in a remote area to serve multiple IRT stations plus drive-up lanes</a:t>
          </a:r>
        </a:p>
      </dgm:t>
    </dgm:pt>
    <dgm:pt modelId="{71D18546-239D-4B06-ADAD-0E66D5D3BFE7}" type="parTrans" cxnId="{262D2DC2-C9FB-49AD-B27C-671FA426C0A5}">
      <dgm:prSet/>
      <dgm:spPr/>
      <dgm:t>
        <a:bodyPr/>
        <a:lstStyle/>
        <a:p>
          <a:endParaRPr lang="en-US"/>
        </a:p>
      </dgm:t>
    </dgm:pt>
    <dgm:pt modelId="{EEF5DFB7-5089-4A3C-84C9-10B8B09EA48B}" type="sibTrans" cxnId="{262D2DC2-C9FB-49AD-B27C-671FA426C0A5}">
      <dgm:prSet/>
      <dgm:spPr/>
      <dgm:t>
        <a:bodyPr/>
        <a:lstStyle/>
        <a:p>
          <a:endParaRPr lang="en-US"/>
        </a:p>
      </dgm:t>
    </dgm:pt>
    <dgm:pt modelId="{0DFF8407-70A0-4551-AE5B-22B6CC7BEBF9}" type="pres">
      <dgm:prSet presAssocID="{62D35B22-2F3E-4939-B2A8-1C7A50033F65}" presName="root" presStyleCnt="0">
        <dgm:presLayoutVars>
          <dgm:dir/>
          <dgm:resizeHandles val="exact"/>
        </dgm:presLayoutVars>
      </dgm:prSet>
      <dgm:spPr/>
    </dgm:pt>
    <dgm:pt modelId="{5486B8BC-BDC9-459E-BEF7-E7E108262B50}" type="pres">
      <dgm:prSet presAssocID="{7C493B54-0926-44DB-AE3D-6FE5424AB1BD}" presName="compNode" presStyleCnt="0"/>
      <dgm:spPr/>
    </dgm:pt>
    <dgm:pt modelId="{8DA4CD0B-7A90-4B88-B4AE-381A86F31B6D}" type="pres">
      <dgm:prSet presAssocID="{7C493B54-0926-44DB-AE3D-6FE5424AB1BD}" presName="bgRect" presStyleLbl="bgShp" presStyleIdx="0" presStyleCnt="4"/>
      <dgm:spPr/>
    </dgm:pt>
    <dgm:pt modelId="{1CEBA71B-AB0B-4FA3-AC8F-AF016CAF07FC}" type="pres">
      <dgm:prSet presAssocID="{7C493B54-0926-44DB-AE3D-6FE5424AB1B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int"/>
        </a:ext>
      </dgm:extLst>
    </dgm:pt>
    <dgm:pt modelId="{A24CA26A-AD7E-457D-A5FC-5E3EC449008A}" type="pres">
      <dgm:prSet presAssocID="{7C493B54-0926-44DB-AE3D-6FE5424AB1BD}" presName="spaceRect" presStyleCnt="0"/>
      <dgm:spPr/>
    </dgm:pt>
    <dgm:pt modelId="{91E968DD-7B0E-476B-B585-F0C8BE33D0C6}" type="pres">
      <dgm:prSet presAssocID="{7C493B54-0926-44DB-AE3D-6FE5424AB1BD}" presName="parTx" presStyleLbl="revTx" presStyleIdx="0" presStyleCnt="4">
        <dgm:presLayoutVars>
          <dgm:chMax val="0"/>
          <dgm:chPref val="0"/>
        </dgm:presLayoutVars>
      </dgm:prSet>
      <dgm:spPr/>
    </dgm:pt>
    <dgm:pt modelId="{1858D31E-ADB1-4E41-AE33-C822C0EE6A68}" type="pres">
      <dgm:prSet presAssocID="{B25144B8-D839-4B4D-ACBB-5E1126E28016}" presName="sibTrans" presStyleCnt="0"/>
      <dgm:spPr/>
    </dgm:pt>
    <dgm:pt modelId="{B7ECE3AD-91A2-4352-B39A-EB20F7D2527D}" type="pres">
      <dgm:prSet presAssocID="{2B30DAE4-F502-4D9C-BABD-BF53D5BA3491}" presName="compNode" presStyleCnt="0"/>
      <dgm:spPr/>
    </dgm:pt>
    <dgm:pt modelId="{C7B6F858-FB3A-49B9-A484-83A9D768687F}" type="pres">
      <dgm:prSet presAssocID="{2B30DAE4-F502-4D9C-BABD-BF53D5BA3491}" presName="bgRect" presStyleLbl="bgShp" presStyleIdx="1" presStyleCnt="4"/>
      <dgm:spPr/>
    </dgm:pt>
    <dgm:pt modelId="{1327E19B-3A32-46D5-9C6E-2337ED952727}" type="pres">
      <dgm:prSet presAssocID="{2B30DAE4-F502-4D9C-BABD-BF53D5BA34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C8DB667D-F981-4F34-9E55-BE2B80668B36}" type="pres">
      <dgm:prSet presAssocID="{2B30DAE4-F502-4D9C-BABD-BF53D5BA3491}" presName="spaceRect" presStyleCnt="0"/>
      <dgm:spPr/>
    </dgm:pt>
    <dgm:pt modelId="{CBCF2693-6CC9-4CDB-8C2F-E4B803E76487}" type="pres">
      <dgm:prSet presAssocID="{2B30DAE4-F502-4D9C-BABD-BF53D5BA3491}" presName="parTx" presStyleLbl="revTx" presStyleIdx="1" presStyleCnt="4">
        <dgm:presLayoutVars>
          <dgm:chMax val="0"/>
          <dgm:chPref val="0"/>
        </dgm:presLayoutVars>
      </dgm:prSet>
      <dgm:spPr/>
    </dgm:pt>
    <dgm:pt modelId="{112DE017-8222-483F-8D79-2173974E53A3}" type="pres">
      <dgm:prSet presAssocID="{CEF8EA88-5960-4B32-8EA3-922C51EA0DF5}" presName="sibTrans" presStyleCnt="0"/>
      <dgm:spPr/>
    </dgm:pt>
    <dgm:pt modelId="{A70936B3-EE07-4EC9-8F37-6926EEADEAA0}" type="pres">
      <dgm:prSet presAssocID="{A69D1D79-0DEB-4925-B02E-6694BB4E3840}" presName="compNode" presStyleCnt="0"/>
      <dgm:spPr/>
    </dgm:pt>
    <dgm:pt modelId="{1DE622D0-15DA-44BE-AFDE-25CBBD9F6AF6}" type="pres">
      <dgm:prSet presAssocID="{A69D1D79-0DEB-4925-B02E-6694BB4E3840}" presName="bgRect" presStyleLbl="bgShp" presStyleIdx="2" presStyleCnt="4"/>
      <dgm:spPr/>
    </dgm:pt>
    <dgm:pt modelId="{14CCD796-E5EC-4A89-93C8-27F6910286A2}" type="pres">
      <dgm:prSet presAssocID="{A69D1D79-0DEB-4925-B02E-6694BB4E38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C416BFD5-5B16-440A-B725-A2327632E850}" type="pres">
      <dgm:prSet presAssocID="{A69D1D79-0DEB-4925-B02E-6694BB4E3840}" presName="spaceRect" presStyleCnt="0"/>
      <dgm:spPr/>
    </dgm:pt>
    <dgm:pt modelId="{F4BE355C-34D0-4D05-A1E1-EDE6FE1FCD41}" type="pres">
      <dgm:prSet presAssocID="{A69D1D79-0DEB-4925-B02E-6694BB4E3840}" presName="parTx" presStyleLbl="revTx" presStyleIdx="2" presStyleCnt="4">
        <dgm:presLayoutVars>
          <dgm:chMax val="0"/>
          <dgm:chPref val="0"/>
        </dgm:presLayoutVars>
      </dgm:prSet>
      <dgm:spPr/>
    </dgm:pt>
    <dgm:pt modelId="{88330527-29E3-4790-83F5-5AD2FBB505D8}" type="pres">
      <dgm:prSet presAssocID="{358BAC9B-E0AD-4EDF-9A3C-1332B70DEE8C}" presName="sibTrans" presStyleCnt="0"/>
      <dgm:spPr/>
    </dgm:pt>
    <dgm:pt modelId="{E9E9B9E2-27F8-49A8-812D-0C8E35BF57BC}" type="pres">
      <dgm:prSet presAssocID="{C786A1DC-D46D-4C1D-895C-CB5904C4757B}" presName="compNode" presStyleCnt="0"/>
      <dgm:spPr/>
    </dgm:pt>
    <dgm:pt modelId="{F044462B-3C29-4C35-BC5A-41BD0CF07921}" type="pres">
      <dgm:prSet presAssocID="{C786A1DC-D46D-4C1D-895C-CB5904C4757B}" presName="bgRect" presStyleLbl="bgShp" presStyleIdx="3" presStyleCnt="4"/>
      <dgm:spPr/>
    </dgm:pt>
    <dgm:pt modelId="{47CF3EDC-B0AF-4BE8-8C0B-6CB7056D6AB1}" type="pres">
      <dgm:prSet presAssocID="{C786A1DC-D46D-4C1D-895C-CB5904C475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are With Person"/>
        </a:ext>
      </dgm:extLst>
    </dgm:pt>
    <dgm:pt modelId="{ED715E67-5EA1-4CAE-AA0D-1BA59CB44276}" type="pres">
      <dgm:prSet presAssocID="{C786A1DC-D46D-4C1D-895C-CB5904C4757B}" presName="spaceRect" presStyleCnt="0"/>
      <dgm:spPr/>
    </dgm:pt>
    <dgm:pt modelId="{D38B91B1-E58A-49EC-94D4-DCD22420734F}" type="pres">
      <dgm:prSet presAssocID="{C786A1DC-D46D-4C1D-895C-CB5904C4757B}" presName="parTx" presStyleLbl="revTx" presStyleIdx="3" presStyleCnt="4">
        <dgm:presLayoutVars>
          <dgm:chMax val="0"/>
          <dgm:chPref val="0"/>
        </dgm:presLayoutVars>
      </dgm:prSet>
      <dgm:spPr/>
    </dgm:pt>
  </dgm:ptLst>
  <dgm:cxnLst>
    <dgm:cxn modelId="{962F4914-D6EF-4F6C-9B94-69A3A25C0046}" type="presOf" srcId="{A69D1D79-0DEB-4925-B02E-6694BB4E3840}" destId="{F4BE355C-34D0-4D05-A1E1-EDE6FE1FCD41}" srcOrd="0" destOrd="0" presId="urn:microsoft.com/office/officeart/2018/2/layout/IconVerticalSolidList"/>
    <dgm:cxn modelId="{56B02C16-0385-4B60-9F90-235E6CD5FADF}" type="presOf" srcId="{62D35B22-2F3E-4939-B2A8-1C7A50033F65}" destId="{0DFF8407-70A0-4551-AE5B-22B6CC7BEBF9}" srcOrd="0" destOrd="0" presId="urn:microsoft.com/office/officeart/2018/2/layout/IconVerticalSolidList"/>
    <dgm:cxn modelId="{B706121B-B05A-497E-9AA1-44822504CA74}" type="presOf" srcId="{C786A1DC-D46D-4C1D-895C-CB5904C4757B}" destId="{D38B91B1-E58A-49EC-94D4-DCD22420734F}" srcOrd="0" destOrd="0" presId="urn:microsoft.com/office/officeart/2018/2/layout/IconVerticalSolidList"/>
    <dgm:cxn modelId="{8606AC2B-ACA2-41C1-96B0-615245BE2542}" srcId="{62D35B22-2F3E-4939-B2A8-1C7A50033F65}" destId="{A69D1D79-0DEB-4925-B02E-6694BB4E3840}" srcOrd="2" destOrd="0" parTransId="{8A0F42F7-65D2-4205-8A47-2F2B7D6249D2}" sibTransId="{358BAC9B-E0AD-4EDF-9A3C-1332B70DEE8C}"/>
    <dgm:cxn modelId="{1EFF0634-908A-4371-8D54-42604B5F6265}" type="presOf" srcId="{2B30DAE4-F502-4D9C-BABD-BF53D5BA3491}" destId="{CBCF2693-6CC9-4CDB-8C2F-E4B803E76487}" srcOrd="0" destOrd="0" presId="urn:microsoft.com/office/officeart/2018/2/layout/IconVerticalSolidList"/>
    <dgm:cxn modelId="{266F42B0-7EA3-475B-8E0D-206035EB1D20}" type="presOf" srcId="{7C493B54-0926-44DB-AE3D-6FE5424AB1BD}" destId="{91E968DD-7B0E-476B-B585-F0C8BE33D0C6}" srcOrd="0" destOrd="0" presId="urn:microsoft.com/office/officeart/2018/2/layout/IconVerticalSolidList"/>
    <dgm:cxn modelId="{262D2DC2-C9FB-49AD-B27C-671FA426C0A5}" srcId="{62D35B22-2F3E-4939-B2A8-1C7A50033F65}" destId="{C786A1DC-D46D-4C1D-895C-CB5904C4757B}" srcOrd="3" destOrd="0" parTransId="{71D18546-239D-4B06-ADAD-0E66D5D3BFE7}" sibTransId="{EEF5DFB7-5089-4A3C-84C9-10B8B09EA48B}"/>
    <dgm:cxn modelId="{F5E324C6-3ED6-41E3-9881-A3E1F03895D2}" srcId="{62D35B22-2F3E-4939-B2A8-1C7A50033F65}" destId="{7C493B54-0926-44DB-AE3D-6FE5424AB1BD}" srcOrd="0" destOrd="0" parTransId="{CDB4D3BF-7FF9-420C-8013-5D13CC48063B}" sibTransId="{B25144B8-D839-4B4D-ACBB-5E1126E28016}"/>
    <dgm:cxn modelId="{332125FE-1633-4E36-9640-B1C2584C205F}" srcId="{62D35B22-2F3E-4939-B2A8-1C7A50033F65}" destId="{2B30DAE4-F502-4D9C-BABD-BF53D5BA3491}" srcOrd="1" destOrd="0" parTransId="{14F94972-F89B-4E8D-8EB5-20D07D8EB07B}" sibTransId="{CEF8EA88-5960-4B32-8EA3-922C51EA0DF5}"/>
    <dgm:cxn modelId="{23BBB2DE-5A6B-48BF-B22B-3637CBC4FDCF}" type="presParOf" srcId="{0DFF8407-70A0-4551-AE5B-22B6CC7BEBF9}" destId="{5486B8BC-BDC9-459E-BEF7-E7E108262B50}" srcOrd="0" destOrd="0" presId="urn:microsoft.com/office/officeart/2018/2/layout/IconVerticalSolidList"/>
    <dgm:cxn modelId="{1A3DC55E-D740-4CC9-BDA0-5C14E3C56AC6}" type="presParOf" srcId="{5486B8BC-BDC9-459E-BEF7-E7E108262B50}" destId="{8DA4CD0B-7A90-4B88-B4AE-381A86F31B6D}" srcOrd="0" destOrd="0" presId="urn:microsoft.com/office/officeart/2018/2/layout/IconVerticalSolidList"/>
    <dgm:cxn modelId="{2F1D0B3D-F0C2-4CB0-91F6-20C17841028C}" type="presParOf" srcId="{5486B8BC-BDC9-459E-BEF7-E7E108262B50}" destId="{1CEBA71B-AB0B-4FA3-AC8F-AF016CAF07FC}" srcOrd="1" destOrd="0" presId="urn:microsoft.com/office/officeart/2018/2/layout/IconVerticalSolidList"/>
    <dgm:cxn modelId="{EB86574F-CA4E-4049-95BE-3526864870CD}" type="presParOf" srcId="{5486B8BC-BDC9-459E-BEF7-E7E108262B50}" destId="{A24CA26A-AD7E-457D-A5FC-5E3EC449008A}" srcOrd="2" destOrd="0" presId="urn:microsoft.com/office/officeart/2018/2/layout/IconVerticalSolidList"/>
    <dgm:cxn modelId="{C271B3E6-8FCB-466A-B2D7-9B03C6C629F2}" type="presParOf" srcId="{5486B8BC-BDC9-459E-BEF7-E7E108262B50}" destId="{91E968DD-7B0E-476B-B585-F0C8BE33D0C6}" srcOrd="3" destOrd="0" presId="urn:microsoft.com/office/officeart/2018/2/layout/IconVerticalSolidList"/>
    <dgm:cxn modelId="{990EE19C-6B89-4A4A-9B96-E2D5CBD8A932}" type="presParOf" srcId="{0DFF8407-70A0-4551-AE5B-22B6CC7BEBF9}" destId="{1858D31E-ADB1-4E41-AE33-C822C0EE6A68}" srcOrd="1" destOrd="0" presId="urn:microsoft.com/office/officeart/2018/2/layout/IconVerticalSolidList"/>
    <dgm:cxn modelId="{9EED1473-C0D1-4622-B7DF-53B7BF757E8E}" type="presParOf" srcId="{0DFF8407-70A0-4551-AE5B-22B6CC7BEBF9}" destId="{B7ECE3AD-91A2-4352-B39A-EB20F7D2527D}" srcOrd="2" destOrd="0" presId="urn:microsoft.com/office/officeart/2018/2/layout/IconVerticalSolidList"/>
    <dgm:cxn modelId="{688764E2-7C67-4603-BBEF-4A4C79735E0E}" type="presParOf" srcId="{B7ECE3AD-91A2-4352-B39A-EB20F7D2527D}" destId="{C7B6F858-FB3A-49B9-A484-83A9D768687F}" srcOrd="0" destOrd="0" presId="urn:microsoft.com/office/officeart/2018/2/layout/IconVerticalSolidList"/>
    <dgm:cxn modelId="{A722C681-EACE-4EBC-904D-9C35FEA95BFD}" type="presParOf" srcId="{B7ECE3AD-91A2-4352-B39A-EB20F7D2527D}" destId="{1327E19B-3A32-46D5-9C6E-2337ED952727}" srcOrd="1" destOrd="0" presId="urn:microsoft.com/office/officeart/2018/2/layout/IconVerticalSolidList"/>
    <dgm:cxn modelId="{4439D3A2-806C-477B-A707-EFB8C460007F}" type="presParOf" srcId="{B7ECE3AD-91A2-4352-B39A-EB20F7D2527D}" destId="{C8DB667D-F981-4F34-9E55-BE2B80668B36}" srcOrd="2" destOrd="0" presId="urn:microsoft.com/office/officeart/2018/2/layout/IconVerticalSolidList"/>
    <dgm:cxn modelId="{996C77A1-8926-4487-8374-11CFE82055A6}" type="presParOf" srcId="{B7ECE3AD-91A2-4352-B39A-EB20F7D2527D}" destId="{CBCF2693-6CC9-4CDB-8C2F-E4B803E76487}" srcOrd="3" destOrd="0" presId="urn:microsoft.com/office/officeart/2018/2/layout/IconVerticalSolidList"/>
    <dgm:cxn modelId="{87097462-9FD9-4929-8C27-AD5BDC4970FB}" type="presParOf" srcId="{0DFF8407-70A0-4551-AE5B-22B6CC7BEBF9}" destId="{112DE017-8222-483F-8D79-2173974E53A3}" srcOrd="3" destOrd="0" presId="urn:microsoft.com/office/officeart/2018/2/layout/IconVerticalSolidList"/>
    <dgm:cxn modelId="{89E65BCE-50B6-4912-A9F0-910C68815580}" type="presParOf" srcId="{0DFF8407-70A0-4551-AE5B-22B6CC7BEBF9}" destId="{A70936B3-EE07-4EC9-8F37-6926EEADEAA0}" srcOrd="4" destOrd="0" presId="urn:microsoft.com/office/officeart/2018/2/layout/IconVerticalSolidList"/>
    <dgm:cxn modelId="{542A7C00-98E7-4A30-9492-614909CD56C2}" type="presParOf" srcId="{A70936B3-EE07-4EC9-8F37-6926EEADEAA0}" destId="{1DE622D0-15DA-44BE-AFDE-25CBBD9F6AF6}" srcOrd="0" destOrd="0" presId="urn:microsoft.com/office/officeart/2018/2/layout/IconVerticalSolidList"/>
    <dgm:cxn modelId="{3C9240A4-3E81-4DB6-AEDB-32B2B261B77E}" type="presParOf" srcId="{A70936B3-EE07-4EC9-8F37-6926EEADEAA0}" destId="{14CCD796-E5EC-4A89-93C8-27F6910286A2}" srcOrd="1" destOrd="0" presId="urn:microsoft.com/office/officeart/2018/2/layout/IconVerticalSolidList"/>
    <dgm:cxn modelId="{10BEFEF9-85B2-482E-8763-1AC9C1D9C027}" type="presParOf" srcId="{A70936B3-EE07-4EC9-8F37-6926EEADEAA0}" destId="{C416BFD5-5B16-440A-B725-A2327632E850}" srcOrd="2" destOrd="0" presId="urn:microsoft.com/office/officeart/2018/2/layout/IconVerticalSolidList"/>
    <dgm:cxn modelId="{C767D4F0-9A7E-47B0-8E1C-BAF4E9754306}" type="presParOf" srcId="{A70936B3-EE07-4EC9-8F37-6926EEADEAA0}" destId="{F4BE355C-34D0-4D05-A1E1-EDE6FE1FCD41}" srcOrd="3" destOrd="0" presId="urn:microsoft.com/office/officeart/2018/2/layout/IconVerticalSolidList"/>
    <dgm:cxn modelId="{BF3C64CA-D231-457B-9B04-97229B300EBA}" type="presParOf" srcId="{0DFF8407-70A0-4551-AE5B-22B6CC7BEBF9}" destId="{88330527-29E3-4790-83F5-5AD2FBB505D8}" srcOrd="5" destOrd="0" presId="urn:microsoft.com/office/officeart/2018/2/layout/IconVerticalSolidList"/>
    <dgm:cxn modelId="{DDCB98EA-3683-4AAD-993E-784D62235A25}" type="presParOf" srcId="{0DFF8407-70A0-4551-AE5B-22B6CC7BEBF9}" destId="{E9E9B9E2-27F8-49A8-812D-0C8E35BF57BC}" srcOrd="6" destOrd="0" presId="urn:microsoft.com/office/officeart/2018/2/layout/IconVerticalSolidList"/>
    <dgm:cxn modelId="{2211492A-6EFA-4C4F-93C5-C998D3A9E42F}" type="presParOf" srcId="{E9E9B9E2-27F8-49A8-812D-0C8E35BF57BC}" destId="{F044462B-3C29-4C35-BC5A-41BD0CF07921}" srcOrd="0" destOrd="0" presId="urn:microsoft.com/office/officeart/2018/2/layout/IconVerticalSolidList"/>
    <dgm:cxn modelId="{E1E19AFE-2825-47BE-BFBC-246DC84311DC}" type="presParOf" srcId="{E9E9B9E2-27F8-49A8-812D-0C8E35BF57BC}" destId="{47CF3EDC-B0AF-4BE8-8C0B-6CB7056D6AB1}" srcOrd="1" destOrd="0" presId="urn:microsoft.com/office/officeart/2018/2/layout/IconVerticalSolidList"/>
    <dgm:cxn modelId="{2C0FA98B-4AFA-42D2-AAB0-5DD71FA73968}" type="presParOf" srcId="{E9E9B9E2-27F8-49A8-812D-0C8E35BF57BC}" destId="{ED715E67-5EA1-4CAE-AA0D-1BA59CB44276}" srcOrd="2" destOrd="0" presId="urn:microsoft.com/office/officeart/2018/2/layout/IconVerticalSolidList"/>
    <dgm:cxn modelId="{106636D4-50D8-4DDD-9C5E-9DD0497BB3DC}" type="presParOf" srcId="{E9E9B9E2-27F8-49A8-812D-0C8E35BF57BC}" destId="{D38B91B1-E58A-49EC-94D4-DCD22420734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5DC2E-CCAB-45DB-A577-4BA545F5E00E}">
      <dsp:nvSpPr>
        <dsp:cNvPr id="0" name=""/>
        <dsp:cNvSpPr/>
      </dsp:nvSpPr>
      <dsp:spPr>
        <a:xfrm>
          <a:off x="0" y="3599"/>
          <a:ext cx="6683374" cy="766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7FAEF-F2BC-4EE9-8097-F88328C65041}">
      <dsp:nvSpPr>
        <dsp:cNvPr id="0" name=""/>
        <dsp:cNvSpPr/>
      </dsp:nvSpPr>
      <dsp:spPr>
        <a:xfrm>
          <a:off x="231902" y="176088"/>
          <a:ext cx="421641" cy="4216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9A9AF0-95F2-4230-A715-9E0A748A77E0}">
      <dsp:nvSpPr>
        <dsp:cNvPr id="0" name=""/>
        <dsp:cNvSpPr/>
      </dsp:nvSpPr>
      <dsp:spPr>
        <a:xfrm>
          <a:off x="885447" y="3599"/>
          <a:ext cx="5797927" cy="76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34" tIns="81134" rIns="81134" bIns="81134" numCol="1" spcCol="1270" anchor="ctr" anchorCtr="0">
          <a:noAutofit/>
        </a:bodyPr>
        <a:lstStyle/>
        <a:p>
          <a:pPr marL="0" lvl="0" indent="0" algn="l" defTabSz="800100">
            <a:lnSpc>
              <a:spcPct val="100000"/>
            </a:lnSpc>
            <a:spcBef>
              <a:spcPct val="0"/>
            </a:spcBef>
            <a:spcAft>
              <a:spcPct val="35000"/>
            </a:spcAft>
            <a:buNone/>
          </a:pPr>
          <a:r>
            <a:rPr lang="en-US" sz="1800" kern="1200"/>
            <a:t>Improve branch efficiency by adding an IRT</a:t>
          </a:r>
        </a:p>
      </dsp:txBody>
      <dsp:txXfrm>
        <a:off x="885447" y="3599"/>
        <a:ext cx="5797927" cy="766621"/>
      </dsp:txXfrm>
    </dsp:sp>
    <dsp:sp modelId="{6660332A-BB29-4A05-BF26-9EC7A0932CEE}">
      <dsp:nvSpPr>
        <dsp:cNvPr id="0" name=""/>
        <dsp:cNvSpPr/>
      </dsp:nvSpPr>
      <dsp:spPr>
        <a:xfrm>
          <a:off x="0" y="961875"/>
          <a:ext cx="6683374" cy="766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EC755-793D-4ED7-87CB-AEDC9CF6B678}">
      <dsp:nvSpPr>
        <dsp:cNvPr id="0" name=""/>
        <dsp:cNvSpPr/>
      </dsp:nvSpPr>
      <dsp:spPr>
        <a:xfrm>
          <a:off x="231902" y="1134365"/>
          <a:ext cx="421641" cy="4216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302185-101B-4F81-8ED9-0EBDCC8FD2A6}">
      <dsp:nvSpPr>
        <dsp:cNvPr id="0" name=""/>
        <dsp:cNvSpPr/>
      </dsp:nvSpPr>
      <dsp:spPr>
        <a:xfrm>
          <a:off x="885447" y="961875"/>
          <a:ext cx="5797927" cy="76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34" tIns="81134" rIns="81134" bIns="81134" numCol="1" spcCol="1270" anchor="ctr" anchorCtr="0">
          <a:noAutofit/>
        </a:bodyPr>
        <a:lstStyle/>
        <a:p>
          <a:pPr marL="0" lvl="0" indent="0" algn="l" defTabSz="800100">
            <a:lnSpc>
              <a:spcPct val="100000"/>
            </a:lnSpc>
            <a:spcBef>
              <a:spcPct val="0"/>
            </a:spcBef>
            <a:spcAft>
              <a:spcPct val="35000"/>
            </a:spcAft>
            <a:buNone/>
          </a:pPr>
          <a:r>
            <a:rPr lang="en-US" sz="1800" kern="1200"/>
            <a:t>Customer Experience Provide two way video between the employees and consumers for more personal interaction </a:t>
          </a:r>
        </a:p>
      </dsp:txBody>
      <dsp:txXfrm>
        <a:off x="885447" y="961875"/>
        <a:ext cx="5797927" cy="766621"/>
      </dsp:txXfrm>
    </dsp:sp>
    <dsp:sp modelId="{AC544ADD-CA8B-4F63-87AA-E5CCAB37E7FB}">
      <dsp:nvSpPr>
        <dsp:cNvPr id="0" name=""/>
        <dsp:cNvSpPr/>
      </dsp:nvSpPr>
      <dsp:spPr>
        <a:xfrm>
          <a:off x="0" y="1920151"/>
          <a:ext cx="6683374" cy="766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3946EA-25AE-4109-A3A8-F53039B5C33F}">
      <dsp:nvSpPr>
        <dsp:cNvPr id="0" name=""/>
        <dsp:cNvSpPr/>
      </dsp:nvSpPr>
      <dsp:spPr>
        <a:xfrm>
          <a:off x="231902" y="2092641"/>
          <a:ext cx="421641" cy="4216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E9BB5-4105-4BE1-89FC-3BCB5DA46E3C}">
      <dsp:nvSpPr>
        <dsp:cNvPr id="0" name=""/>
        <dsp:cNvSpPr/>
      </dsp:nvSpPr>
      <dsp:spPr>
        <a:xfrm>
          <a:off x="885447" y="1920151"/>
          <a:ext cx="5797927" cy="76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34" tIns="81134" rIns="81134" bIns="81134" numCol="1" spcCol="1270" anchor="ctr" anchorCtr="0">
          <a:noAutofit/>
        </a:bodyPr>
        <a:lstStyle/>
        <a:p>
          <a:pPr marL="0" lvl="0" indent="0" algn="l" defTabSz="800100">
            <a:lnSpc>
              <a:spcPct val="100000"/>
            </a:lnSpc>
            <a:spcBef>
              <a:spcPct val="0"/>
            </a:spcBef>
            <a:spcAft>
              <a:spcPct val="35000"/>
            </a:spcAft>
            <a:buNone/>
          </a:pPr>
          <a:r>
            <a:rPr lang="en-US" sz="1800" kern="1200"/>
            <a:t>Mitigated Risk Discourage fraud by letting customers know the drive-up area is being monitored remotely</a:t>
          </a:r>
        </a:p>
      </dsp:txBody>
      <dsp:txXfrm>
        <a:off x="885447" y="1920151"/>
        <a:ext cx="5797927" cy="766621"/>
      </dsp:txXfrm>
    </dsp:sp>
    <dsp:sp modelId="{48CCFDE6-16E2-4E57-8930-9CB172F02AC0}">
      <dsp:nvSpPr>
        <dsp:cNvPr id="0" name=""/>
        <dsp:cNvSpPr/>
      </dsp:nvSpPr>
      <dsp:spPr>
        <a:xfrm>
          <a:off x="0" y="2878428"/>
          <a:ext cx="6683374" cy="766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9FDF2-6462-4A93-BD4C-403900FE5A85}">
      <dsp:nvSpPr>
        <dsp:cNvPr id="0" name=""/>
        <dsp:cNvSpPr/>
      </dsp:nvSpPr>
      <dsp:spPr>
        <a:xfrm>
          <a:off x="231902" y="3050918"/>
          <a:ext cx="421641" cy="4216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E19065-32BC-444F-8D60-F39AA8578D51}">
      <dsp:nvSpPr>
        <dsp:cNvPr id="0" name=""/>
        <dsp:cNvSpPr/>
      </dsp:nvSpPr>
      <dsp:spPr>
        <a:xfrm>
          <a:off x="885447" y="2878428"/>
          <a:ext cx="5797927" cy="76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34" tIns="81134" rIns="81134" bIns="81134" numCol="1" spcCol="1270" anchor="ctr" anchorCtr="0">
          <a:noAutofit/>
        </a:bodyPr>
        <a:lstStyle/>
        <a:p>
          <a:pPr marL="0" lvl="0" indent="0" algn="l" defTabSz="800100">
            <a:lnSpc>
              <a:spcPct val="100000"/>
            </a:lnSpc>
            <a:spcBef>
              <a:spcPct val="0"/>
            </a:spcBef>
            <a:spcAft>
              <a:spcPct val="35000"/>
            </a:spcAft>
            <a:buNone/>
          </a:pPr>
          <a:r>
            <a:rPr lang="en-US" sz="1800" kern="1200"/>
            <a:t>Design Flexibility Allow operators to view customers from whatever location is more convenient</a:t>
          </a:r>
        </a:p>
      </dsp:txBody>
      <dsp:txXfrm>
        <a:off x="885447" y="2878428"/>
        <a:ext cx="5797927" cy="766621"/>
      </dsp:txXfrm>
    </dsp:sp>
    <dsp:sp modelId="{154E7A2B-6DED-4839-B68E-1C2147C3CE30}">
      <dsp:nvSpPr>
        <dsp:cNvPr id="0" name=""/>
        <dsp:cNvSpPr/>
      </dsp:nvSpPr>
      <dsp:spPr>
        <a:xfrm>
          <a:off x="0" y="3836704"/>
          <a:ext cx="6683374" cy="766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EBB0C-370E-4A24-A252-1AF285950FA9}">
      <dsp:nvSpPr>
        <dsp:cNvPr id="0" name=""/>
        <dsp:cNvSpPr/>
      </dsp:nvSpPr>
      <dsp:spPr>
        <a:xfrm>
          <a:off x="231902" y="4009194"/>
          <a:ext cx="421641" cy="4216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4834EF-4496-4B00-8062-9C8AB190DE9F}">
      <dsp:nvSpPr>
        <dsp:cNvPr id="0" name=""/>
        <dsp:cNvSpPr/>
      </dsp:nvSpPr>
      <dsp:spPr>
        <a:xfrm>
          <a:off x="885447" y="3836704"/>
          <a:ext cx="5797927" cy="76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34" tIns="81134" rIns="81134" bIns="81134" numCol="1" spcCol="1270" anchor="ctr" anchorCtr="0">
          <a:noAutofit/>
        </a:bodyPr>
        <a:lstStyle/>
        <a:p>
          <a:pPr marL="0" lvl="0" indent="0" algn="l" defTabSz="800100">
            <a:lnSpc>
              <a:spcPct val="100000"/>
            </a:lnSpc>
            <a:spcBef>
              <a:spcPct val="0"/>
            </a:spcBef>
            <a:spcAft>
              <a:spcPct val="35000"/>
            </a:spcAft>
            <a:buNone/>
          </a:pPr>
          <a:r>
            <a:rPr lang="en-US" sz="1800" kern="1200"/>
            <a:t>Video Advertising Deliver marketing messaging via video display to customers who may not enter the branch very often</a:t>
          </a:r>
        </a:p>
      </dsp:txBody>
      <dsp:txXfrm>
        <a:off x="885447" y="3836704"/>
        <a:ext cx="5797927" cy="766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9DAEC-B1FE-4D55-9E97-6AE5F208A947}">
      <dsp:nvSpPr>
        <dsp:cNvPr id="0" name=""/>
        <dsp:cNvSpPr/>
      </dsp:nvSpPr>
      <dsp:spPr>
        <a:xfrm>
          <a:off x="0" y="0"/>
          <a:ext cx="6683374" cy="0"/>
        </a:xfrm>
        <a:prstGeom prst="lin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5E6A4E9-E322-4C7F-9C0A-5F06C61D3B27}">
      <dsp:nvSpPr>
        <dsp:cNvPr id="0" name=""/>
        <dsp:cNvSpPr/>
      </dsp:nvSpPr>
      <dsp:spPr>
        <a:xfrm>
          <a:off x="0" y="0"/>
          <a:ext cx="6683374" cy="1151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Teller Line replacement within a bank branch</a:t>
          </a:r>
        </a:p>
      </dsp:txBody>
      <dsp:txXfrm>
        <a:off x="0" y="0"/>
        <a:ext cx="6683374" cy="1151731"/>
      </dsp:txXfrm>
    </dsp:sp>
    <dsp:sp modelId="{834A8C78-8BAD-493F-B94E-F9E3C5BC78F5}">
      <dsp:nvSpPr>
        <dsp:cNvPr id="0" name=""/>
        <dsp:cNvSpPr/>
      </dsp:nvSpPr>
      <dsp:spPr>
        <a:xfrm>
          <a:off x="0" y="1151731"/>
          <a:ext cx="6683374" cy="0"/>
        </a:xfrm>
        <a:prstGeom prst="line">
          <a:avLst/>
        </a:prstGeom>
        <a:gradFill rotWithShape="0">
          <a:gsLst>
            <a:gs pos="0">
              <a:schemeClr val="accent2">
                <a:hueOff val="-1458064"/>
                <a:satOff val="-2807"/>
                <a:lumOff val="196"/>
                <a:alphaOff val="0"/>
                <a:tint val="94000"/>
                <a:satMod val="100000"/>
                <a:lumMod val="108000"/>
              </a:schemeClr>
            </a:gs>
            <a:gs pos="50000">
              <a:schemeClr val="accent2">
                <a:hueOff val="-1458064"/>
                <a:satOff val="-2807"/>
                <a:lumOff val="196"/>
                <a:alphaOff val="0"/>
                <a:tint val="98000"/>
                <a:shade val="100000"/>
                <a:satMod val="100000"/>
                <a:lumMod val="100000"/>
              </a:schemeClr>
            </a:gs>
            <a:gs pos="100000">
              <a:schemeClr val="accent2">
                <a:hueOff val="-1458064"/>
                <a:satOff val="-2807"/>
                <a:lumOff val="196"/>
                <a:alphaOff val="0"/>
                <a:shade val="72000"/>
                <a:satMod val="120000"/>
                <a:lumMod val="100000"/>
              </a:schemeClr>
            </a:gs>
          </a:gsLst>
          <a:lin ang="5400000" scaled="0"/>
        </a:gradFill>
        <a:ln w="9525" cap="flat" cmpd="sng" algn="ctr">
          <a:solidFill>
            <a:schemeClr val="accent2">
              <a:hueOff val="-1458064"/>
              <a:satOff val="-2807"/>
              <a:lumOff val="196"/>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CA267D74-A2A3-4330-8C6D-B9F4AAAEEB7B}">
      <dsp:nvSpPr>
        <dsp:cNvPr id="0" name=""/>
        <dsp:cNvSpPr/>
      </dsp:nvSpPr>
      <dsp:spPr>
        <a:xfrm>
          <a:off x="0" y="1151731"/>
          <a:ext cx="6683374" cy="1151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After hours banking within a secured lobby or vestibule</a:t>
          </a:r>
        </a:p>
      </dsp:txBody>
      <dsp:txXfrm>
        <a:off x="0" y="1151731"/>
        <a:ext cx="6683374" cy="1151731"/>
      </dsp:txXfrm>
    </dsp:sp>
    <dsp:sp modelId="{4ECF99FE-0722-4721-BBB4-AEC0F81BF129}">
      <dsp:nvSpPr>
        <dsp:cNvPr id="0" name=""/>
        <dsp:cNvSpPr/>
      </dsp:nvSpPr>
      <dsp:spPr>
        <a:xfrm>
          <a:off x="0" y="2303462"/>
          <a:ext cx="6683374" cy="0"/>
        </a:xfrm>
        <a:prstGeom prst="line">
          <a:avLst/>
        </a:prstGeom>
        <a:gradFill rotWithShape="0">
          <a:gsLst>
            <a:gs pos="0">
              <a:schemeClr val="accent2">
                <a:hueOff val="-2916128"/>
                <a:satOff val="-5613"/>
                <a:lumOff val="392"/>
                <a:alphaOff val="0"/>
                <a:tint val="94000"/>
                <a:satMod val="100000"/>
                <a:lumMod val="108000"/>
              </a:schemeClr>
            </a:gs>
            <a:gs pos="50000">
              <a:schemeClr val="accent2">
                <a:hueOff val="-2916128"/>
                <a:satOff val="-5613"/>
                <a:lumOff val="392"/>
                <a:alphaOff val="0"/>
                <a:tint val="98000"/>
                <a:shade val="100000"/>
                <a:satMod val="100000"/>
                <a:lumMod val="100000"/>
              </a:schemeClr>
            </a:gs>
            <a:gs pos="100000">
              <a:schemeClr val="accent2">
                <a:hueOff val="-2916128"/>
                <a:satOff val="-5613"/>
                <a:lumOff val="392"/>
                <a:alphaOff val="0"/>
                <a:shade val="72000"/>
                <a:satMod val="120000"/>
                <a:lumMod val="100000"/>
              </a:schemeClr>
            </a:gs>
          </a:gsLst>
          <a:lin ang="5400000" scaled="0"/>
        </a:gradFill>
        <a:ln w="9525" cap="flat" cmpd="sng" algn="ctr">
          <a:solidFill>
            <a:schemeClr val="accent2">
              <a:hueOff val="-2916128"/>
              <a:satOff val="-5613"/>
              <a:lumOff val="39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6D4A8FD6-757F-460E-89F2-367BCCFE3C35}">
      <dsp:nvSpPr>
        <dsp:cNvPr id="0" name=""/>
        <dsp:cNvSpPr/>
      </dsp:nvSpPr>
      <dsp:spPr>
        <a:xfrm>
          <a:off x="0" y="2303462"/>
          <a:ext cx="6683374" cy="1151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Outdoor walk-up transactions during normal business and after hours</a:t>
          </a:r>
        </a:p>
      </dsp:txBody>
      <dsp:txXfrm>
        <a:off x="0" y="2303462"/>
        <a:ext cx="6683374" cy="1151731"/>
      </dsp:txXfrm>
    </dsp:sp>
    <dsp:sp modelId="{33EFDFA4-C068-43AC-AE79-B1EB938956AF}">
      <dsp:nvSpPr>
        <dsp:cNvPr id="0" name=""/>
        <dsp:cNvSpPr/>
      </dsp:nvSpPr>
      <dsp:spPr>
        <a:xfrm>
          <a:off x="0" y="3455193"/>
          <a:ext cx="6683374" cy="0"/>
        </a:xfrm>
        <a:prstGeom prst="lin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w="9525" cap="flat" cmpd="sng" algn="ctr">
          <a:solidFill>
            <a:schemeClr val="accent2">
              <a:hueOff val="-4374192"/>
              <a:satOff val="-8420"/>
              <a:lumOff val="58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CE829590-22F9-4B55-A82B-144002EBC7FE}">
      <dsp:nvSpPr>
        <dsp:cNvPr id="0" name=""/>
        <dsp:cNvSpPr/>
      </dsp:nvSpPr>
      <dsp:spPr>
        <a:xfrm>
          <a:off x="0" y="3455193"/>
          <a:ext cx="6683374" cy="1151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Outdoor drive-up where IRT is built into the branch’s exterior wall</a:t>
          </a:r>
        </a:p>
      </dsp:txBody>
      <dsp:txXfrm>
        <a:off x="0" y="3455193"/>
        <a:ext cx="6683374" cy="1151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4CD0B-7A90-4B88-B4AE-381A86F31B6D}">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BA71B-AB0B-4FA3-AC8F-AF016CAF07FC}">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E968DD-7B0E-476B-B585-F0C8BE33D0C6}">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US" sz="1800" kern="1200"/>
            <a:t>Stainless steel design allows for both indoor or</a:t>
          </a:r>
        </a:p>
      </dsp:txBody>
      <dsp:txXfrm>
        <a:off x="1119280" y="1912"/>
        <a:ext cx="5564094" cy="969073"/>
      </dsp:txXfrm>
    </dsp:sp>
    <dsp:sp modelId="{C7B6F858-FB3A-49B9-A484-83A9D768687F}">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7E19B-3A32-46D5-9C6E-2337ED952727}">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CF2693-6CC9-4CDB-8C2F-E4B803E76487}">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US" sz="1800" kern="1200" dirty="0"/>
            <a:t>Outdoor applications</a:t>
          </a:r>
        </a:p>
      </dsp:txBody>
      <dsp:txXfrm>
        <a:off x="1119280" y="1213254"/>
        <a:ext cx="5564094" cy="969073"/>
      </dsp:txXfrm>
    </dsp:sp>
    <dsp:sp modelId="{1DE622D0-15DA-44BE-AFDE-25CBBD9F6AF6}">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CD796-E5EC-4A89-93C8-27F6910286A2}">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BE355C-34D0-4D05-A1E1-EDE6FE1FCD41}">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US" sz="1800" kern="1200"/>
            <a:t>Flexible so that it can be easily adapted within an architect’s building design</a:t>
          </a:r>
        </a:p>
      </dsp:txBody>
      <dsp:txXfrm>
        <a:off x="1119280" y="2424596"/>
        <a:ext cx="5564094" cy="969073"/>
      </dsp:txXfrm>
    </dsp:sp>
    <dsp:sp modelId="{F044462B-3C29-4C35-BC5A-41BD0CF07921}">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F3EDC-B0AF-4BE8-8C0B-6CB7056D6AB1}">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B91B1-E58A-49EC-94D4-DCD22420734F}">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US" sz="1800" kern="1200"/>
            <a:t>Designed to help reduce staff requirements by allowing one customer representative in a remote area to serve multiple IRT stations plus drive-up lanes</a:t>
          </a:r>
        </a:p>
      </dsp:txBody>
      <dsp:txXfrm>
        <a:off x="1119280" y="3635939"/>
        <a:ext cx="5564094" cy="9690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B48F5-BACC-47D6-A0F7-82FBF9C6BC85}" type="datetimeFigureOut">
              <a:rPr lang="en-US"/>
              <a:t>4/14/2020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CAF8E-318A-4EFE-8633-D9E72ABCE0ED}" type="slidenum">
              <a:rPr/>
              <a:t>‹#›</a:t>
            </a:fld>
            <a:endParaRPr/>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CD00-5424-4675-AB18-2C419B060449}" type="datetimeFigureOut">
              <a:rPr lang="en-US"/>
              <a:t>4/14/2020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2CF44-2B13-41B4-A334-1CDF534EEBBF}" type="slidenum">
              <a:rPr/>
              <a:t>‹#›</a:t>
            </a:fld>
            <a:endParaRPr/>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2489D-33FC-4B38-A5FB-A36B5F6DAF25}" type="slidenum">
              <a:rPr lang="en-US" smtClean="0"/>
              <a:t>2</a:t>
            </a:fld>
            <a:endParaRPr lang="en-US"/>
          </a:p>
        </p:txBody>
      </p:sp>
    </p:spTree>
    <p:extLst>
      <p:ext uri="{BB962C8B-B14F-4D97-AF65-F5344CB8AC3E}">
        <p14:creationId xmlns:p14="http://schemas.microsoft.com/office/powerpoint/2010/main" val="110371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cap="none" dirty="0">
                <a:solidFill>
                  <a:schemeClr val="tx1"/>
                </a:solidFill>
                <a:latin typeface="Arial" panose="020B0604020202020204" pitchFamily="34" charset="0"/>
                <a:cs typeface="Arial" panose="020B0604020202020204" pitchFamily="34" charset="0"/>
              </a:rPr>
              <a:t>Hamilton is using a high-quality acrylic . </a:t>
            </a:r>
            <a:r>
              <a:rPr lang="en-US" sz="1200" cap="none" dirty="0" err="1">
                <a:solidFill>
                  <a:schemeClr val="tx1"/>
                </a:solidFill>
                <a:latin typeface="Arial" panose="020B0604020202020204" pitchFamily="34" charset="0"/>
                <a:cs typeface="Arial" panose="020B0604020202020204" pitchFamily="34" charset="0"/>
              </a:rPr>
              <a:t>Optix</a:t>
            </a:r>
            <a:r>
              <a:rPr lang="en-US" sz="1200" cap="none" dirty="0">
                <a:solidFill>
                  <a:schemeClr val="tx1"/>
                </a:solidFill>
                <a:latin typeface="Arial" panose="020B0604020202020204" pitchFamily="34" charset="0"/>
                <a:cs typeface="Arial" panose="020B0604020202020204" pitchFamily="34" charset="0"/>
              </a:rPr>
              <a:t> is a durable acrylic, but it can be scratched and will last a long time, not a throwaway sneeze guard.  </a:t>
            </a:r>
            <a:r>
              <a:rPr lang="en-US" sz="1200" b="1" i="1" u="sng" cap="none" dirty="0">
                <a:solidFill>
                  <a:schemeClr val="tx1"/>
                </a:solidFill>
                <a:latin typeface="Arial" panose="020B0604020202020204" pitchFamily="34" charset="0"/>
                <a:cs typeface="Arial" panose="020B0604020202020204" pitchFamily="34" charset="0"/>
              </a:rPr>
              <a:t>Oh, by the way, this is the same product we use in the day-gates</a:t>
            </a:r>
            <a:r>
              <a:rPr lang="en-US" sz="1200" cap="none" dirty="0">
                <a:solidFill>
                  <a:schemeClr val="tx1"/>
                </a:solidFill>
                <a:latin typeface="Arial" panose="020B0604020202020204" pitchFamily="34" charset="0"/>
                <a:cs typeface="Arial" panose="020B0604020202020204" pitchFamily="34" charset="0"/>
              </a:rPr>
              <a:t>, for the exception of being clear versus tinted. </a:t>
            </a:r>
          </a:p>
          <a:p>
            <a:pPr>
              <a:lnSpc>
                <a:spcPct val="110000"/>
              </a:lnSpc>
            </a:pPr>
            <a:r>
              <a:rPr lang="en-US" sz="1200" cap="none" dirty="0">
                <a:solidFill>
                  <a:schemeClr val="tx1"/>
                </a:solidFill>
                <a:latin typeface="Arial" panose="020B0604020202020204" pitchFamily="34" charset="0"/>
                <a:cs typeface="Arial" panose="020B0604020202020204" pitchFamily="34" charset="0"/>
              </a:rPr>
              <a:t>The price is more, but some of the differences are </a:t>
            </a:r>
            <a:r>
              <a:rPr lang="en-US" sz="1200" cap="none" dirty="0" err="1">
                <a:solidFill>
                  <a:schemeClr val="tx1"/>
                </a:solidFill>
                <a:latin typeface="Arial" panose="020B0604020202020204" pitchFamily="34" charset="0"/>
                <a:cs typeface="Arial" panose="020B0604020202020204" pitchFamily="34" charset="0"/>
              </a:rPr>
              <a:t>Fenco</a:t>
            </a:r>
            <a:r>
              <a:rPr lang="en-US" sz="1200" cap="none" dirty="0">
                <a:solidFill>
                  <a:schemeClr val="tx1"/>
                </a:solidFill>
                <a:latin typeface="Arial" panose="020B0604020202020204" pitchFamily="34" charset="0"/>
                <a:cs typeface="Arial" panose="020B0604020202020204" pitchFamily="34" charset="0"/>
              </a:rPr>
              <a:t> is ¼," and we are 3/8".  Hamilton version also has polished edges for a more finished look.  I would also just look at them side by side the acrylic they are using is not as crystal clear as ours. </a:t>
            </a:r>
          </a:p>
          <a:p>
            <a:pPr>
              <a:lnSpc>
                <a:spcPct val="110000"/>
              </a:lnSpc>
            </a:pPr>
            <a:r>
              <a:rPr lang="en-US" sz="1200" cap="none" dirty="0">
                <a:solidFill>
                  <a:schemeClr val="tx1"/>
                </a:solidFill>
                <a:latin typeface="Arial" panose="020B0604020202020204" pitchFamily="34" charset="0"/>
                <a:cs typeface="Arial" panose="020B0604020202020204" pitchFamily="34" charset="0"/>
              </a:rPr>
              <a:t>Crystal clear, impact- and weather-resistant, </a:t>
            </a:r>
            <a:r>
              <a:rPr lang="en-US" sz="1200" cap="none" dirty="0" err="1">
                <a:solidFill>
                  <a:schemeClr val="tx1"/>
                </a:solidFill>
                <a:latin typeface="Arial" panose="020B0604020202020204" pitchFamily="34" charset="0"/>
                <a:cs typeface="Arial" panose="020B0604020202020204" pitchFamily="34" charset="0"/>
              </a:rPr>
              <a:t>Optix</a:t>
            </a:r>
            <a:r>
              <a:rPr lang="en-US" sz="1200" cap="none" dirty="0">
                <a:solidFill>
                  <a:schemeClr val="tx1"/>
                </a:solidFill>
                <a:latin typeface="Arial" panose="020B0604020202020204" pitchFamily="34" charset="0"/>
                <a:cs typeface="Arial" panose="020B0604020202020204" pitchFamily="34" charset="0"/>
              </a:rPr>
              <a:t> is a continuously processed, high quality acrylic sheet. High molecular weight makes </a:t>
            </a:r>
            <a:r>
              <a:rPr lang="en-US" sz="1200" cap="none" dirty="0" err="1">
                <a:solidFill>
                  <a:schemeClr val="tx1"/>
                </a:solidFill>
                <a:latin typeface="Arial" panose="020B0604020202020204" pitchFamily="34" charset="0"/>
                <a:cs typeface="Arial" panose="020B0604020202020204" pitchFamily="34" charset="0"/>
              </a:rPr>
              <a:t>Optix</a:t>
            </a:r>
            <a:r>
              <a:rPr lang="en-US" sz="1200" cap="none" dirty="0">
                <a:solidFill>
                  <a:schemeClr val="tx1"/>
                </a:solidFill>
                <a:latin typeface="Arial" panose="020B0604020202020204" pitchFamily="34" charset="0"/>
                <a:cs typeface="Arial" panose="020B0604020202020204" pitchFamily="34" charset="0"/>
              </a:rPr>
              <a:t> ideal for almost any type of fabrication or glazing, while special UV stabilization protects the sheet from yellowing. </a:t>
            </a:r>
            <a:r>
              <a:rPr lang="en-US" sz="1200" cap="none" dirty="0" err="1">
                <a:solidFill>
                  <a:schemeClr val="tx1"/>
                </a:solidFill>
                <a:latin typeface="Arial" panose="020B0604020202020204" pitchFamily="34" charset="0"/>
                <a:cs typeface="Arial" panose="020B0604020202020204" pitchFamily="34" charset="0"/>
              </a:rPr>
              <a:t>Optix</a:t>
            </a:r>
            <a:r>
              <a:rPr lang="en-US" sz="1200" cap="none" dirty="0">
                <a:solidFill>
                  <a:schemeClr val="tx1"/>
                </a:solidFill>
                <a:latin typeface="Arial" panose="020B0604020202020204" pitchFamily="34" charset="0"/>
                <a:cs typeface="Arial" panose="020B0604020202020204" pitchFamily="34" charset="0"/>
              </a:rPr>
              <a:t> is available in a wide range of thicknesses and sizes.</a:t>
            </a:r>
            <a:endParaRPr lang="en-US" sz="1200" cap="none"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5</a:t>
            </a:fld>
            <a:endParaRPr lang="en-US"/>
          </a:p>
        </p:txBody>
      </p:sp>
    </p:spTree>
    <p:extLst>
      <p:ext uri="{BB962C8B-B14F-4D97-AF65-F5344CB8AC3E}">
        <p14:creationId xmlns:p14="http://schemas.microsoft.com/office/powerpoint/2010/main" val="103750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07BA3-8816-4319-ABF3-B3EC8CA448F2}" type="slidenum">
              <a:rPr lang="en-US" smtClean="0"/>
              <a:t>6</a:t>
            </a:fld>
            <a:endParaRPr lang="en-US"/>
          </a:p>
        </p:txBody>
      </p:sp>
    </p:spTree>
    <p:extLst>
      <p:ext uri="{BB962C8B-B14F-4D97-AF65-F5344CB8AC3E}">
        <p14:creationId xmlns:p14="http://schemas.microsoft.com/office/powerpoint/2010/main" val="266415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new </a:t>
            </a:r>
            <a:r>
              <a:rPr lang="en-US" sz="1200" kern="1200" dirty="0" err="1">
                <a:solidFill>
                  <a:schemeClr val="tx1"/>
                </a:solidFill>
                <a:effectLst/>
                <a:latin typeface="+mn-lt"/>
                <a:ea typeface="+mn-ea"/>
                <a:cs typeface="+mn-cs"/>
              </a:rPr>
              <a:t>eProm</a:t>
            </a:r>
            <a:r>
              <a:rPr lang="en-US" sz="1200" kern="1200" dirty="0">
                <a:solidFill>
                  <a:schemeClr val="tx1"/>
                </a:solidFill>
                <a:effectLst/>
                <a:latin typeface="+mn-lt"/>
                <a:ea typeface="+mn-ea"/>
                <a:cs typeface="+mn-cs"/>
              </a:rPr>
              <a:t> chip installed with the latest program, the airflow operation is suspended when the system is in the normal running mode. This means with the lane is inactive and the door auto-closes (if set to do so), the airflow will not operate. Also, if the carrier is recalled or sent inside, the airflow will not operate. The system must be </a:t>
            </a:r>
            <a:r>
              <a:rPr lang="en-US" sz="1200" kern="1200" dirty="0" err="1">
                <a:solidFill>
                  <a:schemeClr val="tx1"/>
                </a:solidFill>
                <a:effectLst/>
                <a:latin typeface="+mn-lt"/>
                <a:ea typeface="+mn-ea"/>
                <a:cs typeface="+mn-cs"/>
              </a:rPr>
              <a:t>nightlocked</a:t>
            </a:r>
            <a:r>
              <a:rPr lang="en-US" sz="1200" kern="1200" dirty="0">
                <a:solidFill>
                  <a:schemeClr val="tx1"/>
                </a:solidFill>
                <a:effectLst/>
                <a:latin typeface="+mn-lt"/>
                <a:ea typeface="+mn-ea"/>
                <a:cs typeface="+mn-cs"/>
              </a:rPr>
              <a:t> before the airflow will operate. This means the airflow function will only operate when the lane is not being used regularly. </a:t>
            </a:r>
          </a:p>
          <a:p>
            <a:r>
              <a:rPr lang="en-US" sz="1200" kern="1200" dirty="0">
                <a:solidFill>
                  <a:schemeClr val="tx1"/>
                </a:solidFill>
                <a:effectLst/>
                <a:latin typeface="+mn-lt"/>
                <a:ea typeface="+mn-ea"/>
                <a:cs typeface="+mn-cs"/>
              </a:rPr>
              <a:t>With the thermostat installed, the airflow operation is suspended when temperatures are above the set point. This means the airflow will not operate in warmer temperatures when tube condensation is not an issue. When the temperature drops below the set point, the airflow function is automatically restored to normal operation. </a:t>
            </a:r>
          </a:p>
          <a:p>
            <a:r>
              <a:rPr lang="en-US" sz="1200" kern="1200" dirty="0">
                <a:solidFill>
                  <a:schemeClr val="tx1"/>
                </a:solidFill>
                <a:effectLst/>
                <a:latin typeface="+mn-lt"/>
                <a:ea typeface="+mn-ea"/>
                <a:cs typeface="+mn-cs"/>
              </a:rPr>
              <a:t>If the temperature is above the set point, the thermostat closes its contacts triggering the “Spare/Teller” input. If the temperature falls below the set point, the contacts open. </a:t>
            </a:r>
          </a:p>
          <a:p>
            <a:r>
              <a:rPr lang="en-US" sz="1200" kern="1200" dirty="0">
                <a:solidFill>
                  <a:schemeClr val="tx1"/>
                </a:solidFill>
                <a:effectLst/>
                <a:latin typeface="+mn-lt"/>
                <a:ea typeface="+mn-ea"/>
                <a:cs typeface="+mn-cs"/>
              </a:rPr>
              <a:t>When the “Spare/Teller” input LED is lit, the airflow function will not operate. </a:t>
            </a:r>
          </a:p>
          <a:p>
            <a:endParaRPr lang="en-US" dirty="0"/>
          </a:p>
        </p:txBody>
      </p:sp>
      <p:sp>
        <p:nvSpPr>
          <p:cNvPr id="4" name="Slide Number Placeholder 3"/>
          <p:cNvSpPr>
            <a:spLocks noGrp="1"/>
          </p:cNvSpPr>
          <p:nvPr>
            <p:ph type="sldNum" sz="quarter" idx="5"/>
          </p:nvPr>
        </p:nvSpPr>
        <p:spPr/>
        <p:txBody>
          <a:bodyPr/>
          <a:lstStyle/>
          <a:p>
            <a:fld id="{12207BA3-8816-4319-ABF3-B3EC8CA448F2}" type="slidenum">
              <a:rPr lang="en-US" smtClean="0"/>
              <a:t>7</a:t>
            </a:fld>
            <a:endParaRPr lang="en-US"/>
          </a:p>
        </p:txBody>
      </p:sp>
    </p:spTree>
    <p:extLst>
      <p:ext uri="{BB962C8B-B14F-4D97-AF65-F5344CB8AC3E}">
        <p14:creationId xmlns:p14="http://schemas.microsoft.com/office/powerpoint/2010/main" val="99595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739307" algn="l"/>
                <a:tab pos="1478612" algn="l"/>
                <a:tab pos="2217921" algn="l"/>
                <a:tab pos="2957229" algn="l"/>
              </a:tabLst>
              <a:defRPr>
                <a:solidFill>
                  <a:schemeClr val="bg1"/>
                </a:solidFill>
                <a:latin typeface="Arial" charset="0"/>
                <a:ea typeface="Microsoft YaHei" charset="-122"/>
              </a:defRPr>
            </a:lvl1pPr>
            <a:lvl2pPr eaLnBrk="0" hangingPunct="0">
              <a:tabLst>
                <a:tab pos="739307" algn="l"/>
                <a:tab pos="1478612" algn="l"/>
                <a:tab pos="2217921" algn="l"/>
                <a:tab pos="2957229" algn="l"/>
              </a:tabLst>
              <a:defRPr>
                <a:solidFill>
                  <a:schemeClr val="bg1"/>
                </a:solidFill>
                <a:latin typeface="Arial" charset="0"/>
                <a:ea typeface="Microsoft YaHei" charset="-122"/>
              </a:defRPr>
            </a:lvl2pPr>
            <a:lvl3pPr eaLnBrk="0" hangingPunct="0">
              <a:tabLst>
                <a:tab pos="739307" algn="l"/>
                <a:tab pos="1478612" algn="l"/>
                <a:tab pos="2217921" algn="l"/>
                <a:tab pos="2957229" algn="l"/>
              </a:tabLst>
              <a:defRPr>
                <a:solidFill>
                  <a:schemeClr val="bg1"/>
                </a:solidFill>
                <a:latin typeface="Arial" charset="0"/>
                <a:ea typeface="Microsoft YaHei" charset="-122"/>
              </a:defRPr>
            </a:lvl3pPr>
            <a:lvl4pPr eaLnBrk="0" hangingPunct="0">
              <a:tabLst>
                <a:tab pos="739307" algn="l"/>
                <a:tab pos="1478612" algn="l"/>
                <a:tab pos="2217921" algn="l"/>
                <a:tab pos="2957229" algn="l"/>
              </a:tabLst>
              <a:defRPr>
                <a:solidFill>
                  <a:schemeClr val="bg1"/>
                </a:solidFill>
                <a:latin typeface="Arial" charset="0"/>
                <a:ea typeface="Microsoft YaHei" charset="-122"/>
              </a:defRPr>
            </a:lvl4pPr>
            <a:lvl5pPr eaLnBrk="0" hangingPunct="0">
              <a:tabLst>
                <a:tab pos="739307" algn="l"/>
                <a:tab pos="1478612" algn="l"/>
                <a:tab pos="2217921" algn="l"/>
                <a:tab pos="2957229" algn="l"/>
              </a:tabLst>
              <a:defRPr>
                <a:solidFill>
                  <a:schemeClr val="bg1"/>
                </a:solidFill>
                <a:latin typeface="Arial" charset="0"/>
                <a:ea typeface="Microsoft YaHei" charset="-122"/>
              </a:defRPr>
            </a:lvl5pPr>
            <a:lvl6pPr marL="2568119" indent="-233466" defTabSz="466930" eaLnBrk="0" fontAlgn="base" hangingPunct="0">
              <a:spcBef>
                <a:spcPct val="0"/>
              </a:spcBef>
              <a:spcAft>
                <a:spcPct val="0"/>
              </a:spcAft>
              <a:buClr>
                <a:srgbClr val="000000"/>
              </a:buClr>
              <a:buSzPct val="100000"/>
              <a:buFont typeface="Times New Roman" pitchFamily="16" charset="0"/>
              <a:tabLst>
                <a:tab pos="739307" algn="l"/>
                <a:tab pos="1478612" algn="l"/>
                <a:tab pos="2217921" algn="l"/>
                <a:tab pos="2957229" algn="l"/>
              </a:tabLst>
              <a:defRPr>
                <a:solidFill>
                  <a:schemeClr val="bg1"/>
                </a:solidFill>
                <a:latin typeface="Arial" charset="0"/>
                <a:ea typeface="Microsoft YaHei" charset="-122"/>
              </a:defRPr>
            </a:lvl6pPr>
            <a:lvl7pPr marL="3035048" indent="-233466" defTabSz="466930" eaLnBrk="0" fontAlgn="base" hangingPunct="0">
              <a:spcBef>
                <a:spcPct val="0"/>
              </a:spcBef>
              <a:spcAft>
                <a:spcPct val="0"/>
              </a:spcAft>
              <a:buClr>
                <a:srgbClr val="000000"/>
              </a:buClr>
              <a:buSzPct val="100000"/>
              <a:buFont typeface="Times New Roman" pitchFamily="16" charset="0"/>
              <a:tabLst>
                <a:tab pos="739307" algn="l"/>
                <a:tab pos="1478612" algn="l"/>
                <a:tab pos="2217921" algn="l"/>
                <a:tab pos="2957229" algn="l"/>
              </a:tabLst>
              <a:defRPr>
                <a:solidFill>
                  <a:schemeClr val="bg1"/>
                </a:solidFill>
                <a:latin typeface="Arial" charset="0"/>
                <a:ea typeface="Microsoft YaHei" charset="-122"/>
              </a:defRPr>
            </a:lvl7pPr>
            <a:lvl8pPr marL="3501978" indent="-233466" defTabSz="466930" eaLnBrk="0" fontAlgn="base" hangingPunct="0">
              <a:spcBef>
                <a:spcPct val="0"/>
              </a:spcBef>
              <a:spcAft>
                <a:spcPct val="0"/>
              </a:spcAft>
              <a:buClr>
                <a:srgbClr val="000000"/>
              </a:buClr>
              <a:buSzPct val="100000"/>
              <a:buFont typeface="Times New Roman" pitchFamily="16" charset="0"/>
              <a:tabLst>
                <a:tab pos="739307" algn="l"/>
                <a:tab pos="1478612" algn="l"/>
                <a:tab pos="2217921" algn="l"/>
                <a:tab pos="2957229" algn="l"/>
              </a:tabLst>
              <a:defRPr>
                <a:solidFill>
                  <a:schemeClr val="bg1"/>
                </a:solidFill>
                <a:latin typeface="Arial" charset="0"/>
                <a:ea typeface="Microsoft YaHei" charset="-122"/>
              </a:defRPr>
            </a:lvl8pPr>
            <a:lvl9pPr marL="3968912" indent="-233466" defTabSz="466930" eaLnBrk="0" fontAlgn="base" hangingPunct="0">
              <a:spcBef>
                <a:spcPct val="0"/>
              </a:spcBef>
              <a:spcAft>
                <a:spcPct val="0"/>
              </a:spcAft>
              <a:buClr>
                <a:srgbClr val="000000"/>
              </a:buClr>
              <a:buSzPct val="100000"/>
              <a:buFont typeface="Times New Roman" pitchFamily="16" charset="0"/>
              <a:tabLst>
                <a:tab pos="739307" algn="l"/>
                <a:tab pos="1478612" algn="l"/>
                <a:tab pos="2217921" algn="l"/>
                <a:tab pos="2957229" algn="l"/>
              </a:tabLst>
              <a:defRPr>
                <a:solidFill>
                  <a:schemeClr val="bg1"/>
                </a:solidFill>
                <a:latin typeface="Arial" charset="0"/>
                <a:ea typeface="Microsoft YaHei" charset="-122"/>
              </a:defRPr>
            </a:lvl9pPr>
          </a:lstStyle>
          <a:p>
            <a:pPr eaLnBrk="1" hangingPunct="1"/>
            <a:fld id="{621B283C-DF7C-41AB-9AED-2CAD9A646B2B}" type="slidenum">
              <a:rPr lang="en-US">
                <a:solidFill>
                  <a:srgbClr val="000000"/>
                </a:solidFill>
                <a:latin typeface="Times New Roman" pitchFamily="16" charset="0"/>
              </a:rPr>
              <a:pPr eaLnBrk="1" hangingPunct="1"/>
              <a:t>30</a:t>
            </a:fld>
            <a:endParaRPr lang="en-US">
              <a:solidFill>
                <a:srgbClr val="000000"/>
              </a:solidFill>
              <a:latin typeface="Times New Roman" pitchFamily="16" charset="0"/>
            </a:endParaRPr>
          </a:p>
        </p:txBody>
      </p:sp>
      <p:sp>
        <p:nvSpPr>
          <p:cNvPr id="30723" name="Rectangle 2"/>
          <p:cNvSpPr>
            <a:spLocks noGrp="1" noRot="1" noChangeAspect="1" noChangeArrowheads="1" noTextEdit="1"/>
          </p:cNvSpPr>
          <p:nvPr>
            <p:ph type="sldImg"/>
          </p:nvPr>
        </p:nvSpPr>
        <p:spPr>
          <a:xfrm>
            <a:off x="407988" y="698500"/>
            <a:ext cx="6194425" cy="3484563"/>
          </a:xfrm>
          <a:ln/>
        </p:spPr>
      </p:sp>
      <p:sp>
        <p:nvSpPr>
          <p:cNvPr id="30724" name="Rectangle 3"/>
          <p:cNvSpPr>
            <a:spLocks noGrp="1" noChangeArrowheads="1"/>
          </p:cNvSpPr>
          <p:nvPr>
            <p:ph type="body" idx="1"/>
          </p:nvPr>
        </p:nvSpPr>
        <p:spPr>
          <a:xfrm>
            <a:off x="701040" y="4415791"/>
            <a:ext cx="5608320" cy="4183380"/>
          </a:xfrm>
          <a:noFill/>
          <a:extLst>
            <a:ext uri="{91240B29-F687-4F45-9708-019B960494DF}">
              <a14:hiddenLine xmlns:a14="http://schemas.microsoft.com/office/drawing/2010/main" w="9525">
                <a:solidFill>
                  <a:srgbClr val="808080"/>
                </a:solidFill>
                <a:round/>
                <a:headEnd/>
                <a:tailEnd/>
              </a14:hiddenLine>
            </a:ext>
          </a:extLst>
        </p:spPr>
        <p:txBody>
          <a:bodyPr/>
          <a:lstStyle/>
          <a:p>
            <a:pPr eaLnBrk="1" hangingPunct="1">
              <a:spcBef>
                <a:spcPts val="460"/>
              </a:spcBef>
              <a:tabLst>
                <a:tab pos="0" algn="l"/>
                <a:tab pos="933861" algn="l"/>
                <a:tab pos="1867722" algn="l"/>
                <a:tab pos="2801583" algn="l"/>
                <a:tab pos="3735447" algn="l"/>
                <a:tab pos="4669307" algn="l"/>
                <a:tab pos="5603168" algn="l"/>
                <a:tab pos="6537031" algn="l"/>
                <a:tab pos="7470891" algn="l"/>
                <a:tab pos="8404751" algn="l"/>
                <a:tab pos="9338614" algn="l"/>
                <a:tab pos="10272474" algn="l"/>
              </a:tabLst>
            </a:pPr>
            <a:endParaRPr lang="en-US">
              <a:latin typeface="Calibri" pitchFamily="32" charset="0"/>
            </a:endParaRPr>
          </a:p>
        </p:txBody>
      </p:sp>
    </p:spTree>
    <p:extLst>
      <p:ext uri="{BB962C8B-B14F-4D97-AF65-F5344CB8AC3E}">
        <p14:creationId xmlns:p14="http://schemas.microsoft.com/office/powerpoint/2010/main" val="3724248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8" name="Rectangle 7">
            <a:extLst>
              <a:ext uri="{FF2B5EF4-FFF2-40B4-BE49-F238E27FC236}">
                <a16:creationId xmlns:a16="http://schemas.microsoft.com/office/drawing/2014/main" id="{BE3CE1AC-422C-4790-853E-19633C0FBAC6}"/>
              </a:ext>
            </a:extLst>
          </p:cNvPr>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8A062B-DAD9-4C1D-8288-576EBA38E46E}"/>
              </a:ext>
            </a:extLst>
          </p:cNvPr>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2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36061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70702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82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65265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7CC0096-1860-4642-9CD2-0079EA5E7CD1}"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43317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7CC0096-1860-4642-9CD2-0079EA5E7CD1}"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76729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63412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63446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95561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8180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78865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7CC0096-1860-4642-9CD2-0079EA5E7CD1}" type="datetimeFigureOut">
              <a:rPr lang="en-US" smtClean="0"/>
              <a:t>4/14/2020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31375A4-56A4-47D6-9801-1991572033F7}" type="slidenum">
              <a:rPr lang="en-US" smtClean="0"/>
              <a:t>‹#›</a:t>
            </a:fld>
            <a:endParaRPr lang="en-US"/>
          </a:p>
        </p:txBody>
      </p:sp>
    </p:spTree>
    <p:extLst>
      <p:ext uri="{BB962C8B-B14F-4D97-AF65-F5344CB8AC3E}">
        <p14:creationId xmlns:p14="http://schemas.microsoft.com/office/powerpoint/2010/main" val="229015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2587" y="1600200"/>
            <a:ext cx="3122613" cy="18288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760412" y="762000"/>
            <a:ext cx="6400800"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01039" y="3429000"/>
            <a:ext cx="3124161"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4/14/2020</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0165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54568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pPr/>
              <a:t>4/14/2020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1899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CC0096-1860-4642-9CD2-0079EA5E7CD1}"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52518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7CC0096-1860-4642-9CD2-0079EA5E7CD1}"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2621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8952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9" name="Rectangle 8" descr="An empty placeholder to add an image. Click on the placeholder and select the image that you wish to add.">
            <a:extLst>
              <a:ext uri="{FF2B5EF4-FFF2-40B4-BE49-F238E27FC236}">
                <a16:creationId xmlns:a16="http://schemas.microsoft.com/office/drawing/2014/main" id="{B1E86073-159A-456D-8EBD-54157188AF7B}"/>
              </a:ext>
            </a:extLst>
          </p:cNvPr>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200294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37CC0096-1860-4642-9CD2-0079EA5E7CD1}" type="datetimeFigureOut">
              <a:rPr lang="en-US" smtClean="0"/>
              <a:pPr/>
              <a:t>4/14/2020</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44611789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656" r:id="rId2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8790D59-7A29-4B8B-8219-3E60B724C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157337"/>
            <a:ext cx="5452532" cy="253542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7" name="Picture 26">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
        <p:nvSpPr>
          <p:cNvPr id="2" name="Title 1"/>
          <p:cNvSpPr>
            <a:spLocks noGrp="1"/>
          </p:cNvSpPr>
          <p:nvPr>
            <p:ph type="ctrTitle"/>
          </p:nvPr>
        </p:nvSpPr>
        <p:spPr>
          <a:xfrm>
            <a:off x="6736419" y="1227279"/>
            <a:ext cx="4328819" cy="2509213"/>
          </a:xfrm>
        </p:spPr>
        <p:txBody>
          <a:bodyPr>
            <a:normAutofit/>
          </a:bodyPr>
          <a:lstStyle/>
          <a:p>
            <a:r>
              <a:rPr lang="en-US" dirty="0"/>
              <a:t>New products update</a:t>
            </a:r>
            <a:endParaRPr lang="en-US"/>
          </a:p>
        </p:txBody>
      </p:sp>
      <p:sp>
        <p:nvSpPr>
          <p:cNvPr id="3" name="Subtitle 2"/>
          <p:cNvSpPr>
            <a:spLocks noGrp="1"/>
          </p:cNvSpPr>
          <p:nvPr>
            <p:ph type="subTitle" idx="1"/>
          </p:nvPr>
        </p:nvSpPr>
        <p:spPr>
          <a:xfrm>
            <a:off x="6736419" y="3812694"/>
            <a:ext cx="4328819" cy="1371599"/>
          </a:xfrm>
        </p:spPr>
        <p:txBody>
          <a:bodyPr>
            <a:normAutofit/>
          </a:bodyPr>
          <a:lstStyle/>
          <a:p>
            <a:r>
              <a:rPr lang="en-US">
                <a:solidFill>
                  <a:schemeClr val="tx1">
                    <a:lumMod val="50000"/>
                    <a:lumOff val="50000"/>
                  </a:schemeClr>
                </a:solidFill>
              </a:rPr>
              <a:t>Presented by: Todd Lefevers</a:t>
            </a:r>
          </a:p>
        </p:txBody>
      </p:sp>
    </p:spTree>
    <p:extLst>
      <p:ext uri="{BB962C8B-B14F-4D97-AF65-F5344CB8AC3E}">
        <p14:creationId xmlns:p14="http://schemas.microsoft.com/office/powerpoint/2010/main" val="242453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DE4E9465-FAD1-40F9-AA31-2D075F2EC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560" y="957486"/>
            <a:ext cx="7065225"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p:cNvSpPr>
            <a:spLocks noGrp="1"/>
          </p:cNvSpPr>
          <p:nvPr>
            <p:ph type="ctrTitle"/>
          </p:nvPr>
        </p:nvSpPr>
        <p:spPr>
          <a:xfrm>
            <a:off x="635211" y="4562855"/>
            <a:ext cx="10916365" cy="1137554"/>
          </a:xfrm>
        </p:spPr>
        <p:txBody>
          <a:bodyPr>
            <a:normAutofit/>
          </a:bodyPr>
          <a:lstStyle/>
          <a:p>
            <a:r>
              <a:rPr lang="en-US"/>
              <a:t>INTERACTIVE REMOTE TELLER (IRT)</a:t>
            </a:r>
          </a:p>
        </p:txBody>
      </p:sp>
      <p:sp>
        <p:nvSpPr>
          <p:cNvPr id="3" name="Subtitle 2"/>
          <p:cNvSpPr>
            <a:spLocks noGrp="1"/>
          </p:cNvSpPr>
          <p:nvPr>
            <p:ph type="subTitle" idx="1"/>
          </p:nvPr>
        </p:nvSpPr>
        <p:spPr>
          <a:xfrm>
            <a:off x="635211" y="5700410"/>
            <a:ext cx="10916365" cy="515834"/>
          </a:xfrm>
        </p:spPr>
        <p:txBody>
          <a:bodyPr>
            <a:normAutofit/>
          </a:bodyPr>
          <a:lstStyle/>
          <a:p>
            <a:r>
              <a:rPr lang="en-US">
                <a:solidFill>
                  <a:schemeClr val="tx1">
                    <a:lumMod val="50000"/>
                    <a:lumOff val="50000"/>
                  </a:schemeClr>
                </a:solidFill>
              </a:rPr>
              <a:t>Presented by: Todd Lefevers</a:t>
            </a:r>
          </a:p>
        </p:txBody>
      </p:sp>
      <p:pic>
        <p:nvPicPr>
          <p:cNvPr id="14" name="Picture 13">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spTree>
    <p:extLst>
      <p:ext uri="{BB962C8B-B14F-4D97-AF65-F5344CB8AC3E}">
        <p14:creationId xmlns:p14="http://schemas.microsoft.com/office/powerpoint/2010/main" val="96718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641074" y="1314450"/>
            <a:ext cx="2844002" cy="3680244"/>
          </a:xfrm>
        </p:spPr>
        <p:txBody>
          <a:bodyPr>
            <a:normAutofit/>
          </a:bodyPr>
          <a:lstStyle/>
          <a:p>
            <a:pPr algn="l"/>
            <a:r>
              <a:rPr lang="en-US" sz="3700"/>
              <a:t>Why Interactive Remote Teller (IRT)</a:t>
            </a:r>
          </a:p>
        </p:txBody>
      </p:sp>
      <p:pic>
        <p:nvPicPr>
          <p:cNvPr id="29" name="Picture 28">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31" name="Picture 30">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0" name="Content Placeholder 13">
            <a:extLst>
              <a:ext uri="{FF2B5EF4-FFF2-40B4-BE49-F238E27FC236}">
                <a16:creationId xmlns:a16="http://schemas.microsoft.com/office/drawing/2014/main" id="{EF043C7F-A9F4-4946-BD05-FF45AE79050B}"/>
              </a:ext>
            </a:extLst>
          </p:cNvPr>
          <p:cNvGraphicFramePr>
            <a:graphicFrameLocks noGrp="1"/>
          </p:cNvGraphicFramePr>
          <p:nvPr>
            <p:ph idx="1"/>
            <p:extLst>
              <p:ext uri="{D42A27DB-BD31-4B8C-83A1-F6EECF244321}">
                <p14:modId xmlns:p14="http://schemas.microsoft.com/office/powerpoint/2010/main" val="1500696249"/>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282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074" y="1314450"/>
            <a:ext cx="2844002" cy="3680244"/>
          </a:xfrm>
        </p:spPr>
        <p:txBody>
          <a:bodyPr>
            <a:normAutofit/>
          </a:bodyPr>
          <a:lstStyle/>
          <a:p>
            <a:pPr algn="l"/>
            <a:r>
              <a:rPr lang="en-US" sz="3400" dirty="0"/>
              <a:t>Applications</a:t>
            </a:r>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Text Placeholder 2">
            <a:extLst>
              <a:ext uri="{FF2B5EF4-FFF2-40B4-BE49-F238E27FC236}">
                <a16:creationId xmlns:a16="http://schemas.microsoft.com/office/drawing/2014/main" id="{58A7FD8E-4617-4A13-9364-C736039CE548}"/>
              </a:ext>
            </a:extLst>
          </p:cNvPr>
          <p:cNvGraphicFramePr/>
          <p:nvPr>
            <p:extLst>
              <p:ext uri="{D42A27DB-BD31-4B8C-83A1-F6EECF244321}">
                <p14:modId xmlns:p14="http://schemas.microsoft.com/office/powerpoint/2010/main" val="515100755"/>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443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descr="A picture containing indoor, sitting, small, table&#10;&#10;Description automatically generated">
            <a:extLst>
              <a:ext uri="{FF2B5EF4-FFF2-40B4-BE49-F238E27FC236}">
                <a16:creationId xmlns:a16="http://schemas.microsoft.com/office/drawing/2014/main" id="{E5351308-2F1B-4D27-9630-054457B492B6}"/>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3464" y="919281"/>
            <a:ext cx="3995592" cy="4994490"/>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36F037BE-5DF5-4A2C-98A7-6B77BE488235}"/>
              </a:ext>
            </a:extLst>
          </p:cNvPr>
          <p:cNvSpPr>
            <a:spLocks noGrp="1"/>
          </p:cNvSpPr>
          <p:nvPr>
            <p:ph type="title"/>
          </p:nvPr>
        </p:nvSpPr>
        <p:spPr>
          <a:xfrm>
            <a:off x="5282520" y="618517"/>
            <a:ext cx="5855416" cy="1596177"/>
          </a:xfrm>
        </p:spPr>
        <p:txBody>
          <a:bodyPr vert="horz" lIns="91440" tIns="45720" rIns="91440" bIns="45720" rtlCol="0" anchor="ctr">
            <a:normAutofit/>
          </a:bodyPr>
          <a:lstStyle/>
          <a:p>
            <a:r>
              <a:rPr lang="en-US">
                <a:solidFill>
                  <a:schemeClr val="tx1"/>
                </a:solidFill>
              </a:rPr>
              <a:t>Features</a:t>
            </a:r>
          </a:p>
        </p:txBody>
      </p:sp>
      <p:sp>
        <p:nvSpPr>
          <p:cNvPr id="10" name="Text Placeholder 3">
            <a:extLst>
              <a:ext uri="{FF2B5EF4-FFF2-40B4-BE49-F238E27FC236}">
                <a16:creationId xmlns:a16="http://schemas.microsoft.com/office/drawing/2014/main" id="{3BDCC1B3-E1B1-4877-A912-246736C10EA4}"/>
              </a:ext>
            </a:extLst>
          </p:cNvPr>
          <p:cNvSpPr>
            <a:spLocks noGrp="1"/>
          </p:cNvSpPr>
          <p:nvPr>
            <p:ph sz="half" idx="1"/>
          </p:nvPr>
        </p:nvSpPr>
        <p:spPr>
          <a:xfrm>
            <a:off x="5282520" y="2367092"/>
            <a:ext cx="5855415" cy="3847444"/>
          </a:xfrm>
        </p:spPr>
        <p:txBody>
          <a:bodyPr vert="horz" lIns="91440" tIns="45720" rIns="91440" bIns="45720" rtlCol="0">
            <a:normAutofit/>
          </a:bodyPr>
          <a:lstStyle/>
          <a:p>
            <a:pPr>
              <a:lnSpc>
                <a:spcPct val="110000"/>
              </a:lnSpc>
            </a:pPr>
            <a:r>
              <a:rPr lang="en-US" sz="1400">
                <a:solidFill>
                  <a:schemeClr val="tx1"/>
                </a:solidFill>
              </a:rPr>
              <a:t>IRT5 000 can be set within a custom designed cabinet or thru a wall</a:t>
            </a:r>
          </a:p>
          <a:p>
            <a:pPr>
              <a:lnSpc>
                <a:spcPct val="110000"/>
              </a:lnSpc>
            </a:pPr>
            <a:r>
              <a:rPr lang="en-US" sz="1400">
                <a:solidFill>
                  <a:schemeClr val="tx1"/>
                </a:solidFill>
              </a:rPr>
              <a:t>Hamilton pneumatic tubes system and audio/video component s are used within the IRT</a:t>
            </a:r>
          </a:p>
          <a:p>
            <a:pPr>
              <a:lnSpc>
                <a:spcPct val="110000"/>
              </a:lnSpc>
            </a:pPr>
            <a:r>
              <a:rPr lang="en-US" sz="1400">
                <a:solidFill>
                  <a:schemeClr val="tx1"/>
                </a:solidFill>
              </a:rPr>
              <a:t>Can share audio &amp; video communications equipment with drive-up lanes</a:t>
            </a:r>
          </a:p>
          <a:p>
            <a:pPr>
              <a:lnSpc>
                <a:spcPct val="110000"/>
              </a:lnSpc>
            </a:pPr>
            <a:r>
              <a:rPr lang="en-US" sz="1400">
                <a:solidFill>
                  <a:schemeClr val="tx1"/>
                </a:solidFill>
              </a:rPr>
              <a:t>IRT video screen s can be utilized for showing marketing messages which can increase sales and reduce the customer’s perceived wait time</a:t>
            </a:r>
          </a:p>
          <a:p>
            <a:pPr>
              <a:lnSpc>
                <a:spcPct val="110000"/>
              </a:lnSpc>
            </a:pPr>
            <a:r>
              <a:rPr lang="en-US" sz="1400">
                <a:solidFill>
                  <a:schemeClr val="tx1"/>
                </a:solidFill>
              </a:rPr>
              <a:t>Easy to install and service</a:t>
            </a:r>
          </a:p>
          <a:p>
            <a:pPr>
              <a:lnSpc>
                <a:spcPct val="110000"/>
              </a:lnSpc>
            </a:pPr>
            <a:r>
              <a:rPr lang="en-US" sz="1400">
                <a:solidFill>
                  <a:schemeClr val="tx1"/>
                </a:solidFill>
              </a:rPr>
              <a:t>Increase security using IRT cameras connected to your video surveillance(DVR) system</a:t>
            </a:r>
          </a:p>
        </p:txBody>
      </p:sp>
    </p:spTree>
    <p:extLst>
      <p:ext uri="{BB962C8B-B14F-4D97-AF65-F5344CB8AC3E}">
        <p14:creationId xmlns:p14="http://schemas.microsoft.com/office/powerpoint/2010/main" val="420635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074" y="1314450"/>
            <a:ext cx="2844002" cy="3680244"/>
          </a:xfrm>
        </p:spPr>
        <p:txBody>
          <a:bodyPr>
            <a:normAutofit/>
          </a:bodyPr>
          <a:lstStyle/>
          <a:p>
            <a:pPr algn="l"/>
            <a:r>
              <a:rPr lang="en-US" sz="4400"/>
              <a:t>Benefits</a:t>
            </a:r>
          </a:p>
        </p:txBody>
      </p:sp>
      <p:pic>
        <p:nvPicPr>
          <p:cNvPr id="20" name="Picture 19">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2" name="Picture 21">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11" name="Content Placeholder 2">
            <a:extLst>
              <a:ext uri="{FF2B5EF4-FFF2-40B4-BE49-F238E27FC236}">
                <a16:creationId xmlns:a16="http://schemas.microsoft.com/office/drawing/2014/main" id="{A2183D3A-14F0-4E16-B521-075E424AE0C9}"/>
              </a:ext>
            </a:extLst>
          </p:cNvPr>
          <p:cNvGraphicFramePr>
            <a:graphicFrameLocks noGrp="1"/>
          </p:cNvGraphicFramePr>
          <p:nvPr>
            <p:ph idx="1"/>
            <p:extLst>
              <p:ext uri="{D42A27DB-BD31-4B8C-83A1-F6EECF244321}">
                <p14:modId xmlns:p14="http://schemas.microsoft.com/office/powerpoint/2010/main" val="1015902055"/>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98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655gradient">
            <a:extLst>
              <a:ext uri="{FF2B5EF4-FFF2-40B4-BE49-F238E27FC236}">
                <a16:creationId xmlns:a16="http://schemas.microsoft.com/office/drawing/2014/main" id="{4A860710-2A61-4DE6-B045-D2B67011C3F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73363" y="0"/>
            <a:ext cx="6643687" cy="6858000"/>
          </a:xfrm>
          <a:prstGeom prst="rect">
            <a:avLst/>
          </a:prstGeom>
        </p:spPr>
      </p:pic>
    </p:spTree>
    <p:extLst>
      <p:ext uri="{BB962C8B-B14F-4D97-AF65-F5344CB8AC3E}">
        <p14:creationId xmlns:p14="http://schemas.microsoft.com/office/powerpoint/2010/main" val="345175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656gradient">
            <a:extLst>
              <a:ext uri="{FF2B5EF4-FFF2-40B4-BE49-F238E27FC236}">
                <a16:creationId xmlns:a16="http://schemas.microsoft.com/office/drawing/2014/main" id="{FC298478-A919-452F-9AFB-9432B1A6795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87663" y="0"/>
            <a:ext cx="6416675" cy="6858000"/>
          </a:xfrm>
          <a:prstGeom prst="rect">
            <a:avLst/>
          </a:prstGeom>
        </p:spPr>
      </p:pic>
    </p:spTree>
    <p:extLst>
      <p:ext uri="{BB962C8B-B14F-4D97-AF65-F5344CB8AC3E}">
        <p14:creationId xmlns:p14="http://schemas.microsoft.com/office/powerpoint/2010/main" val="64639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669gradient">
            <a:extLst>
              <a:ext uri="{FF2B5EF4-FFF2-40B4-BE49-F238E27FC236}">
                <a16:creationId xmlns:a16="http://schemas.microsoft.com/office/drawing/2014/main" id="{262ABEF7-A1C1-4864-852D-7158DC96C20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0"/>
            <a:ext cx="6723063" cy="6858000"/>
          </a:xfrm>
          <a:prstGeom prst="rect">
            <a:avLst/>
          </a:prstGeom>
        </p:spPr>
      </p:pic>
    </p:spTree>
    <p:extLst>
      <p:ext uri="{BB962C8B-B14F-4D97-AF65-F5344CB8AC3E}">
        <p14:creationId xmlns:p14="http://schemas.microsoft.com/office/powerpoint/2010/main" val="109702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678gradient">
            <a:extLst>
              <a:ext uri="{FF2B5EF4-FFF2-40B4-BE49-F238E27FC236}">
                <a16:creationId xmlns:a16="http://schemas.microsoft.com/office/drawing/2014/main" id="{C4A42341-B3E0-49F1-9034-234928A953A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489200" y="0"/>
            <a:ext cx="7213600" cy="6858000"/>
          </a:xfrm>
          <a:prstGeom prst="rect">
            <a:avLst/>
          </a:prstGeom>
        </p:spPr>
      </p:pic>
    </p:spTree>
    <p:extLst>
      <p:ext uri="{BB962C8B-B14F-4D97-AF65-F5344CB8AC3E}">
        <p14:creationId xmlns:p14="http://schemas.microsoft.com/office/powerpoint/2010/main" val="2853986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688">
            <a:extLst>
              <a:ext uri="{FF2B5EF4-FFF2-40B4-BE49-F238E27FC236}">
                <a16:creationId xmlns:a16="http://schemas.microsoft.com/office/drawing/2014/main" id="{81DC0BFD-C202-49D7-999C-C9ACF75F2E6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4563" y="0"/>
            <a:ext cx="10302875" cy="6858000"/>
          </a:xfrm>
          <a:prstGeom prst="rect">
            <a:avLst/>
          </a:prstGeom>
        </p:spPr>
      </p:pic>
    </p:spTree>
    <p:extLst>
      <p:ext uri="{BB962C8B-B14F-4D97-AF65-F5344CB8AC3E}">
        <p14:creationId xmlns:p14="http://schemas.microsoft.com/office/powerpoint/2010/main" val="343462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D266-61EA-4F91-BD78-8A042E88B0E2}"/>
              </a:ext>
            </a:extLst>
          </p:cNvPr>
          <p:cNvSpPr>
            <a:spLocks noGrp="1"/>
          </p:cNvSpPr>
          <p:nvPr>
            <p:ph type="title"/>
          </p:nvPr>
        </p:nvSpPr>
        <p:spPr>
          <a:xfrm>
            <a:off x="685801" y="685800"/>
            <a:ext cx="6397155" cy="1151965"/>
          </a:xfrm>
        </p:spPr>
        <p:txBody>
          <a:bodyPr>
            <a:normAutofit/>
          </a:bodyPr>
          <a:lstStyle/>
          <a:p>
            <a:r>
              <a:rPr lang="en-US" dirty="0"/>
              <a:t>Pedestal Deposit Box</a:t>
            </a:r>
          </a:p>
        </p:txBody>
      </p:sp>
      <p:sp>
        <p:nvSpPr>
          <p:cNvPr id="9" name="Content Placeholder 8">
            <a:extLst>
              <a:ext uri="{FF2B5EF4-FFF2-40B4-BE49-F238E27FC236}">
                <a16:creationId xmlns:a16="http://schemas.microsoft.com/office/drawing/2014/main" id="{933C1733-B3D3-4F4D-A466-5158B211FB02}"/>
              </a:ext>
            </a:extLst>
          </p:cNvPr>
          <p:cNvSpPr>
            <a:spLocks noGrp="1"/>
          </p:cNvSpPr>
          <p:nvPr>
            <p:ph sz="quarter" idx="13"/>
          </p:nvPr>
        </p:nvSpPr>
        <p:spPr>
          <a:xfrm>
            <a:off x="990600" y="1984983"/>
            <a:ext cx="5486400" cy="3943377"/>
          </a:xfrm>
        </p:spPr>
        <p:txBody>
          <a:bodyPr anchor="t">
            <a:normAutofit fontScale="85000" lnSpcReduction="20000"/>
          </a:bodyPr>
          <a:lstStyle/>
          <a:p>
            <a:pPr>
              <a:buFont typeface="Courier New" panose="02070309020205020404" pitchFamily="49" charset="0"/>
              <a:buChar char="o"/>
            </a:pPr>
            <a:r>
              <a:rPr lang="en-US" sz="2400" dirty="0"/>
              <a:t>free standing deposit</a:t>
            </a:r>
          </a:p>
          <a:p>
            <a:pPr>
              <a:buFont typeface="Courier New" panose="02070309020205020404" pitchFamily="49" charset="0"/>
              <a:buChar char="o"/>
            </a:pPr>
            <a:r>
              <a:rPr lang="en-US" sz="2400" dirty="0"/>
              <a:t>Finish all stainless </a:t>
            </a:r>
          </a:p>
          <a:p>
            <a:pPr>
              <a:buFont typeface="Courier New" panose="02070309020205020404" pitchFamily="49" charset="0"/>
              <a:buChar char="o"/>
            </a:pPr>
            <a:r>
              <a:rPr lang="en-US" sz="2400" dirty="0"/>
              <a:t>walk up or drive up</a:t>
            </a:r>
          </a:p>
          <a:p>
            <a:pPr>
              <a:buFont typeface="Courier New" panose="02070309020205020404" pitchFamily="49" charset="0"/>
              <a:buChar char="o"/>
            </a:pPr>
            <a:r>
              <a:rPr lang="en-US" sz="2400" dirty="0"/>
              <a:t>key lock securing the deposits</a:t>
            </a:r>
          </a:p>
          <a:p>
            <a:pPr>
              <a:buFont typeface="Courier New" panose="02070309020205020404" pitchFamily="49" charset="0"/>
              <a:buChar char="o"/>
            </a:pPr>
            <a:r>
              <a:rPr lang="en-US" sz="2400" dirty="0"/>
              <a:t>envelope slot</a:t>
            </a:r>
          </a:p>
          <a:p>
            <a:pPr>
              <a:buFont typeface="Courier New" panose="02070309020205020404" pitchFamily="49" charset="0"/>
              <a:buChar char="o"/>
            </a:pPr>
            <a:r>
              <a:rPr lang="en-US" sz="2400" dirty="0"/>
              <a:t>flap conceals the slot &amp; envelope storage</a:t>
            </a:r>
          </a:p>
          <a:p>
            <a:pPr>
              <a:buFont typeface="Courier New" panose="02070309020205020404" pitchFamily="49" charset="0"/>
              <a:buChar char="o"/>
            </a:pPr>
            <a:r>
              <a:rPr lang="en-US" sz="2400" dirty="0"/>
              <a:t>labels:  drop box, depository, letters</a:t>
            </a:r>
          </a:p>
          <a:p>
            <a:pPr>
              <a:buFont typeface="Courier New" panose="02070309020205020404" pitchFamily="49" charset="0"/>
              <a:buChar char="o"/>
            </a:pPr>
            <a:r>
              <a:rPr lang="en-US" sz="2400" dirty="0"/>
              <a:t>concrete anchors are included</a:t>
            </a:r>
          </a:p>
        </p:txBody>
      </p:sp>
      <p:pic>
        <p:nvPicPr>
          <p:cNvPr id="5" name="Content Placeholder 4" descr="A screenshot of a cell phone&#10;&#10;Description automatically generated">
            <a:extLst>
              <a:ext uri="{FF2B5EF4-FFF2-40B4-BE49-F238E27FC236}">
                <a16:creationId xmlns:a16="http://schemas.microsoft.com/office/drawing/2014/main" id="{3F95283C-DF4C-443B-BCBD-F082D23D1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004" y="451343"/>
            <a:ext cx="4242767" cy="5492257"/>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45730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09">
            <a:extLst>
              <a:ext uri="{FF2B5EF4-FFF2-40B4-BE49-F238E27FC236}">
                <a16:creationId xmlns:a16="http://schemas.microsoft.com/office/drawing/2014/main" id="{83A3DD5F-9B1B-4CA7-8A5C-37967E90667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02299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11">
            <a:extLst>
              <a:ext uri="{FF2B5EF4-FFF2-40B4-BE49-F238E27FC236}">
                <a16:creationId xmlns:a16="http://schemas.microsoft.com/office/drawing/2014/main" id="{E00AE7F6-9964-4512-9604-42609FA2520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0044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22">
            <a:extLst>
              <a:ext uri="{FF2B5EF4-FFF2-40B4-BE49-F238E27FC236}">
                <a16:creationId xmlns:a16="http://schemas.microsoft.com/office/drawing/2014/main" id="{87C2CB1D-CD5E-4DDE-A0D8-456CBB645AD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19366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701">
            <a:extLst>
              <a:ext uri="{FF2B5EF4-FFF2-40B4-BE49-F238E27FC236}">
                <a16:creationId xmlns:a16="http://schemas.microsoft.com/office/drawing/2014/main" id="{387CB5E4-971B-4027-930D-36FB181DEAE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4563" y="0"/>
            <a:ext cx="10302875" cy="6858000"/>
          </a:xfrm>
          <a:prstGeom prst="rect">
            <a:avLst/>
          </a:prstGeom>
        </p:spPr>
      </p:pic>
    </p:spTree>
    <p:extLst>
      <p:ext uri="{BB962C8B-B14F-4D97-AF65-F5344CB8AC3E}">
        <p14:creationId xmlns:p14="http://schemas.microsoft.com/office/powerpoint/2010/main" val="383924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700">
            <a:extLst>
              <a:ext uri="{FF2B5EF4-FFF2-40B4-BE49-F238E27FC236}">
                <a16:creationId xmlns:a16="http://schemas.microsoft.com/office/drawing/2014/main" id="{382CF1EF-1461-4F44-953B-CE0095FC74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0540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696">
            <a:extLst>
              <a:ext uri="{FF2B5EF4-FFF2-40B4-BE49-F238E27FC236}">
                <a16:creationId xmlns:a16="http://schemas.microsoft.com/office/drawing/2014/main" id="{F7E97D88-10C0-4C39-AD22-DE321B377E9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83959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14">
            <a:extLst>
              <a:ext uri="{FF2B5EF4-FFF2-40B4-BE49-F238E27FC236}">
                <a16:creationId xmlns:a16="http://schemas.microsoft.com/office/drawing/2014/main" id="{2DD4524D-C9CC-4AB0-BE36-954CEE2A826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9040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18">
            <a:extLst>
              <a:ext uri="{FF2B5EF4-FFF2-40B4-BE49-F238E27FC236}">
                <a16:creationId xmlns:a16="http://schemas.microsoft.com/office/drawing/2014/main" id="{BF448395-2477-4DC2-B9F9-9DFD563707D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51670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quipment SECU, APG 020">
            <a:extLst>
              <a:ext uri="{FF2B5EF4-FFF2-40B4-BE49-F238E27FC236}">
                <a16:creationId xmlns:a16="http://schemas.microsoft.com/office/drawing/2014/main" id="{B32D4F12-9EF9-4AFF-9839-E35FA7E459D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952500" y="0"/>
            <a:ext cx="10287000" cy="6858000"/>
          </a:xfrm>
          <a:prstGeom prst="rect">
            <a:avLst/>
          </a:prstGeom>
        </p:spPr>
      </p:pic>
    </p:spTree>
    <p:extLst>
      <p:ext uri="{BB962C8B-B14F-4D97-AF65-F5344CB8AC3E}">
        <p14:creationId xmlns:p14="http://schemas.microsoft.com/office/powerpoint/2010/main" val="159545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18A511-0E27-42D5-A057-2A7F3979E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946" y="643466"/>
            <a:ext cx="4484708" cy="5571067"/>
          </a:xfrm>
          <a:prstGeom prst="rect">
            <a:avLst/>
          </a:prstGeom>
        </p:spPr>
      </p:pic>
      <p:pic>
        <p:nvPicPr>
          <p:cNvPr id="2" name="Picture 1">
            <a:extLst>
              <a:ext uri="{FF2B5EF4-FFF2-40B4-BE49-F238E27FC236}">
                <a16:creationId xmlns:a16="http://schemas.microsoft.com/office/drawing/2014/main" id="{A516D45F-C8F6-47CA-87B8-AFB551A79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6" y="1662906"/>
            <a:ext cx="5291666" cy="3532187"/>
          </a:xfrm>
          <a:prstGeom prst="rect">
            <a:avLst/>
          </a:prstGeom>
        </p:spPr>
      </p:pic>
      <p:pic>
        <p:nvPicPr>
          <p:cNvPr id="11" name="Picture 10">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D85235C-8410-451D-9355-591EE05E30E1}"/>
              </a:ext>
            </a:extLst>
          </p:cNvPr>
          <p:cNvSpPr txBox="1"/>
          <p:nvPr/>
        </p:nvSpPr>
        <p:spPr>
          <a:xfrm>
            <a:off x="6781800" y="429328"/>
            <a:ext cx="3962400" cy="769441"/>
          </a:xfrm>
          <a:prstGeom prst="rect">
            <a:avLst/>
          </a:prstGeom>
          <a:noFill/>
        </p:spPr>
        <p:txBody>
          <a:bodyPr wrap="square" rtlCol="0">
            <a:spAutoFit/>
          </a:bodyPr>
          <a:lstStyle/>
          <a:p>
            <a:r>
              <a:rPr lang="en-US" sz="4400" dirty="0"/>
              <a:t>Tube Diverters</a:t>
            </a:r>
          </a:p>
        </p:txBody>
      </p:sp>
    </p:spTree>
    <p:extLst>
      <p:ext uri="{BB962C8B-B14F-4D97-AF65-F5344CB8AC3E}">
        <p14:creationId xmlns:p14="http://schemas.microsoft.com/office/powerpoint/2010/main" val="122961110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 picture containing table, computer, stove&#10;&#10;Description automatically generated">
            <a:extLst>
              <a:ext uri="{FF2B5EF4-FFF2-40B4-BE49-F238E27FC236}">
                <a16:creationId xmlns:a16="http://schemas.microsoft.com/office/drawing/2014/main" id="{0BB92181-96DF-4FD0-90B5-8EB0633CE5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09017" y="1295400"/>
            <a:ext cx="1084158"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20" name="Picture 19">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2" name="Title 1">
            <a:extLst>
              <a:ext uri="{FF2B5EF4-FFF2-40B4-BE49-F238E27FC236}">
                <a16:creationId xmlns:a16="http://schemas.microsoft.com/office/drawing/2014/main" id="{25C16A1D-5679-434E-8D1F-5D224179FD0F}"/>
              </a:ext>
            </a:extLst>
          </p:cNvPr>
          <p:cNvSpPr>
            <a:spLocks noGrp="1"/>
          </p:cNvSpPr>
          <p:nvPr>
            <p:ph type="title"/>
          </p:nvPr>
        </p:nvSpPr>
        <p:spPr>
          <a:xfrm>
            <a:off x="767766" y="5486400"/>
            <a:ext cx="8421662" cy="878938"/>
          </a:xfrm>
        </p:spPr>
        <p:txBody>
          <a:bodyPr vert="horz" lIns="91440" tIns="45720" rIns="91440" bIns="45720" rtlCol="0" anchor="b">
            <a:normAutofit fontScale="90000"/>
          </a:bodyPr>
          <a:lstStyle/>
          <a:p>
            <a:r>
              <a:rPr lang="en-US" sz="3700" dirty="0"/>
              <a:t>Pedestal Deposit Box – Kit # PED-100-KIT</a:t>
            </a:r>
            <a:br>
              <a:rPr lang="en-US" sz="3700" dirty="0"/>
            </a:br>
            <a:endParaRPr lang="en-US" sz="3700" dirty="0"/>
          </a:p>
        </p:txBody>
      </p:sp>
      <p:pic>
        <p:nvPicPr>
          <p:cNvPr id="30" name="Picture 29" descr="A picture containing table&#10;&#10;Description automatically generated">
            <a:extLst>
              <a:ext uri="{FF2B5EF4-FFF2-40B4-BE49-F238E27FC236}">
                <a16:creationId xmlns:a16="http://schemas.microsoft.com/office/drawing/2014/main" id="{9548CEB8-FB75-4EF5-A51E-FA458B833B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555" t="16666" r="43132" b="20000"/>
          <a:stretch/>
        </p:blipFill>
        <p:spPr>
          <a:xfrm>
            <a:off x="7589227" y="1149153"/>
            <a:ext cx="1219200" cy="3657600"/>
          </a:xfrm>
          <a:prstGeom prst="rect">
            <a:avLst/>
          </a:prstGeom>
        </p:spPr>
      </p:pic>
      <p:sp>
        <p:nvSpPr>
          <p:cNvPr id="31" name="TextBox 30">
            <a:extLst>
              <a:ext uri="{FF2B5EF4-FFF2-40B4-BE49-F238E27FC236}">
                <a16:creationId xmlns:a16="http://schemas.microsoft.com/office/drawing/2014/main" id="{2D4E1D10-3A58-4178-BB1C-56D2FCD94985}"/>
              </a:ext>
            </a:extLst>
          </p:cNvPr>
          <p:cNvSpPr txBox="1"/>
          <p:nvPr/>
        </p:nvSpPr>
        <p:spPr>
          <a:xfrm>
            <a:off x="9265627" y="1791019"/>
            <a:ext cx="2057400" cy="369332"/>
          </a:xfrm>
          <a:prstGeom prst="rect">
            <a:avLst/>
          </a:prstGeom>
          <a:noFill/>
        </p:spPr>
        <p:txBody>
          <a:bodyPr wrap="square" rtlCol="0">
            <a:spAutoFit/>
          </a:bodyPr>
          <a:lstStyle/>
          <a:p>
            <a:r>
              <a:rPr lang="en-US" dirty="0"/>
              <a:t>Envelope Storage</a:t>
            </a:r>
          </a:p>
        </p:txBody>
      </p:sp>
      <p:sp>
        <p:nvSpPr>
          <p:cNvPr id="32" name="TextBox 31">
            <a:extLst>
              <a:ext uri="{FF2B5EF4-FFF2-40B4-BE49-F238E27FC236}">
                <a16:creationId xmlns:a16="http://schemas.microsoft.com/office/drawing/2014/main" id="{9E690022-3CA8-4817-9BE4-0A56747F8C6F}"/>
              </a:ext>
            </a:extLst>
          </p:cNvPr>
          <p:cNvSpPr txBox="1"/>
          <p:nvPr/>
        </p:nvSpPr>
        <p:spPr>
          <a:xfrm>
            <a:off x="5227027" y="1606353"/>
            <a:ext cx="2057400" cy="369332"/>
          </a:xfrm>
          <a:prstGeom prst="rect">
            <a:avLst/>
          </a:prstGeom>
          <a:noFill/>
        </p:spPr>
        <p:txBody>
          <a:bodyPr wrap="square" rtlCol="0">
            <a:spAutoFit/>
          </a:bodyPr>
          <a:lstStyle/>
          <a:p>
            <a:r>
              <a:rPr lang="en-US" dirty="0"/>
              <a:t>Envelope Slot</a:t>
            </a:r>
          </a:p>
        </p:txBody>
      </p:sp>
      <p:sp>
        <p:nvSpPr>
          <p:cNvPr id="33" name="TextBox 32">
            <a:extLst>
              <a:ext uri="{FF2B5EF4-FFF2-40B4-BE49-F238E27FC236}">
                <a16:creationId xmlns:a16="http://schemas.microsoft.com/office/drawing/2014/main" id="{BDBB1675-7031-403A-BDBF-7693D6088B02}"/>
              </a:ext>
            </a:extLst>
          </p:cNvPr>
          <p:cNvSpPr txBox="1"/>
          <p:nvPr/>
        </p:nvSpPr>
        <p:spPr>
          <a:xfrm>
            <a:off x="5227027" y="2520753"/>
            <a:ext cx="2057400" cy="369332"/>
          </a:xfrm>
          <a:prstGeom prst="rect">
            <a:avLst/>
          </a:prstGeom>
          <a:noFill/>
        </p:spPr>
        <p:txBody>
          <a:bodyPr wrap="square" rtlCol="0">
            <a:spAutoFit/>
          </a:bodyPr>
          <a:lstStyle/>
          <a:p>
            <a:r>
              <a:rPr lang="en-US" dirty="0"/>
              <a:t>Deposit Box Door</a:t>
            </a:r>
          </a:p>
        </p:txBody>
      </p:sp>
      <p:sp>
        <p:nvSpPr>
          <p:cNvPr id="34" name="TextBox 33">
            <a:extLst>
              <a:ext uri="{FF2B5EF4-FFF2-40B4-BE49-F238E27FC236}">
                <a16:creationId xmlns:a16="http://schemas.microsoft.com/office/drawing/2014/main" id="{C153C2FA-5071-407F-9E22-1B01C3E1FCF4}"/>
              </a:ext>
            </a:extLst>
          </p:cNvPr>
          <p:cNvSpPr txBox="1"/>
          <p:nvPr/>
        </p:nvSpPr>
        <p:spPr>
          <a:xfrm>
            <a:off x="9265627" y="2654787"/>
            <a:ext cx="2057400" cy="646331"/>
          </a:xfrm>
          <a:prstGeom prst="rect">
            <a:avLst/>
          </a:prstGeom>
          <a:noFill/>
        </p:spPr>
        <p:txBody>
          <a:bodyPr wrap="square" rtlCol="0">
            <a:spAutoFit/>
          </a:bodyPr>
          <a:lstStyle/>
          <a:p>
            <a:r>
              <a:rPr lang="en-US" dirty="0"/>
              <a:t>Raised bottom with Weep holes</a:t>
            </a:r>
          </a:p>
        </p:txBody>
      </p:sp>
      <p:sp>
        <p:nvSpPr>
          <p:cNvPr id="35" name="TextBox 34">
            <a:extLst>
              <a:ext uri="{FF2B5EF4-FFF2-40B4-BE49-F238E27FC236}">
                <a16:creationId xmlns:a16="http://schemas.microsoft.com/office/drawing/2014/main" id="{CAB80637-040F-4305-9FFD-BB5A231DB43A}"/>
              </a:ext>
            </a:extLst>
          </p:cNvPr>
          <p:cNvSpPr txBox="1"/>
          <p:nvPr/>
        </p:nvSpPr>
        <p:spPr>
          <a:xfrm>
            <a:off x="4388827" y="4120953"/>
            <a:ext cx="2895600" cy="369332"/>
          </a:xfrm>
          <a:prstGeom prst="rect">
            <a:avLst/>
          </a:prstGeom>
          <a:noFill/>
        </p:spPr>
        <p:txBody>
          <a:bodyPr wrap="square" rtlCol="0">
            <a:spAutoFit/>
          </a:bodyPr>
          <a:lstStyle/>
          <a:p>
            <a:r>
              <a:rPr lang="en-US" dirty="0"/>
              <a:t>Base with concrete anchors</a:t>
            </a:r>
          </a:p>
        </p:txBody>
      </p:sp>
      <p:sp>
        <p:nvSpPr>
          <p:cNvPr id="36" name="TextBox 35">
            <a:extLst>
              <a:ext uri="{FF2B5EF4-FFF2-40B4-BE49-F238E27FC236}">
                <a16:creationId xmlns:a16="http://schemas.microsoft.com/office/drawing/2014/main" id="{201C5EAA-E193-4BF4-BB74-B3DA85C4DFFC}"/>
              </a:ext>
            </a:extLst>
          </p:cNvPr>
          <p:cNvSpPr txBox="1"/>
          <p:nvPr/>
        </p:nvSpPr>
        <p:spPr>
          <a:xfrm>
            <a:off x="9265627" y="3795554"/>
            <a:ext cx="1143000" cy="369332"/>
          </a:xfrm>
          <a:prstGeom prst="rect">
            <a:avLst/>
          </a:prstGeom>
          <a:noFill/>
        </p:spPr>
        <p:txBody>
          <a:bodyPr wrap="square" rtlCol="0">
            <a:spAutoFit/>
          </a:bodyPr>
          <a:lstStyle/>
          <a:p>
            <a:r>
              <a:rPr lang="en-US" dirty="0"/>
              <a:t>Pedestal</a:t>
            </a:r>
          </a:p>
        </p:txBody>
      </p:sp>
      <p:cxnSp>
        <p:nvCxnSpPr>
          <p:cNvPr id="37" name="Straight Arrow Connector 36">
            <a:extLst>
              <a:ext uri="{FF2B5EF4-FFF2-40B4-BE49-F238E27FC236}">
                <a16:creationId xmlns:a16="http://schemas.microsoft.com/office/drawing/2014/main" id="{3F6DC25A-F811-4C37-90D7-2AC14941A324}"/>
              </a:ext>
            </a:extLst>
          </p:cNvPr>
          <p:cNvCxnSpPr/>
          <p:nvPr/>
        </p:nvCxnSpPr>
        <p:spPr>
          <a:xfrm>
            <a:off x="6674827" y="1791019"/>
            <a:ext cx="1295400" cy="3693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557C73-02FA-4286-A2FE-F3751163FB0C}"/>
              </a:ext>
            </a:extLst>
          </p:cNvPr>
          <p:cNvCxnSpPr>
            <a:cxnSpLocks/>
          </p:cNvCxnSpPr>
          <p:nvPr/>
        </p:nvCxnSpPr>
        <p:spPr>
          <a:xfrm flipV="1">
            <a:off x="7132027" y="2520753"/>
            <a:ext cx="914400" cy="1846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B7374A5-508D-495A-B5C9-227C46223AC0}"/>
              </a:ext>
            </a:extLst>
          </p:cNvPr>
          <p:cNvCxnSpPr>
            <a:cxnSpLocks/>
            <a:stCxn id="35" idx="3"/>
          </p:cNvCxnSpPr>
          <p:nvPr/>
        </p:nvCxnSpPr>
        <p:spPr>
          <a:xfrm>
            <a:off x="7284427" y="4305619"/>
            <a:ext cx="685800" cy="1846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0058C0E-72D7-4407-839B-E14F640C81AF}"/>
              </a:ext>
            </a:extLst>
          </p:cNvPr>
          <p:cNvCxnSpPr/>
          <p:nvPr/>
        </p:nvCxnSpPr>
        <p:spPr>
          <a:xfrm flipH="1" flipV="1">
            <a:off x="8427427" y="3795554"/>
            <a:ext cx="762000" cy="1729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62C3A71-7ACA-4026-A410-3B9FA1882BE6}"/>
              </a:ext>
            </a:extLst>
          </p:cNvPr>
          <p:cNvCxnSpPr>
            <a:cxnSpLocks/>
          </p:cNvCxnSpPr>
          <p:nvPr/>
        </p:nvCxnSpPr>
        <p:spPr>
          <a:xfrm flipH="1">
            <a:off x="8351227" y="2890085"/>
            <a:ext cx="9906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AD830B9-4F96-456B-94E7-196F430B19A9}"/>
              </a:ext>
            </a:extLst>
          </p:cNvPr>
          <p:cNvCxnSpPr>
            <a:stCxn id="31" idx="1"/>
          </p:cNvCxnSpPr>
          <p:nvPr/>
        </p:nvCxnSpPr>
        <p:spPr>
          <a:xfrm flipH="1">
            <a:off x="8198827" y="1975685"/>
            <a:ext cx="10668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94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11" descr="Counter Teller 2"/>
          <p:cNvPicPr>
            <a:picLocks noChangeAspect="1" noChangeArrowheads="1"/>
          </p:cNvPicPr>
          <p:nvPr/>
        </p:nvPicPr>
        <p:blipFill>
          <a:blip r:embed="rId3" cstate="print">
            <a:extLst>
              <a:ext uri="{28A0092B-C50C-407E-A947-70E740481C1C}">
                <a14:useLocalDpi xmlns:a14="http://schemas.microsoft.com/office/drawing/2010/main" val="0"/>
              </a:ext>
            </a:extLst>
          </a:blip>
          <a:srcRect l="13170" r="6946" b="6291"/>
          <a:stretch>
            <a:fillRect/>
          </a:stretch>
        </p:blipFill>
        <p:spPr bwMode="auto">
          <a:xfrm>
            <a:off x="3659129" y="5125229"/>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99-9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411" y="4719767"/>
            <a:ext cx="314966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48200" y="1828800"/>
            <a:ext cx="1748744" cy="326231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6926" y="1371600"/>
            <a:ext cx="1794933" cy="4038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7603" y="1127079"/>
            <a:ext cx="1741620" cy="3918645"/>
          </a:xfrm>
          <a:prstGeom prst="rect">
            <a:avLst/>
          </a:prstGeom>
        </p:spPr>
      </p:pic>
      <p:sp>
        <p:nvSpPr>
          <p:cNvPr id="6" name="TextBox 5"/>
          <p:cNvSpPr txBox="1"/>
          <p:nvPr/>
        </p:nvSpPr>
        <p:spPr>
          <a:xfrm>
            <a:off x="3231948" y="371012"/>
            <a:ext cx="5301042" cy="769441"/>
          </a:xfrm>
          <a:prstGeom prst="rect">
            <a:avLst/>
          </a:prstGeom>
          <a:noFill/>
        </p:spPr>
        <p:txBody>
          <a:bodyPr wrap="square" rtlCol="0">
            <a:spAutoFit/>
          </a:bodyPr>
          <a:lstStyle/>
          <a:p>
            <a:pPr algn="ctr"/>
            <a:r>
              <a:rPr lang="en-US" sz="4400" i="1" dirty="0"/>
              <a:t>Teller Terminal Options</a:t>
            </a:r>
          </a:p>
        </p:txBody>
      </p:sp>
      <p:sp>
        <p:nvSpPr>
          <p:cNvPr id="7" name="TextBox 6"/>
          <p:cNvSpPr txBox="1"/>
          <p:nvPr/>
        </p:nvSpPr>
        <p:spPr>
          <a:xfrm>
            <a:off x="755218" y="2823281"/>
            <a:ext cx="1087848" cy="738664"/>
          </a:xfrm>
          <a:prstGeom prst="rect">
            <a:avLst/>
          </a:prstGeom>
          <a:noFill/>
        </p:spPr>
        <p:txBody>
          <a:bodyPr wrap="square" rtlCol="0">
            <a:spAutoFit/>
          </a:bodyPr>
          <a:lstStyle/>
          <a:p>
            <a:r>
              <a:rPr lang="en-US" sz="1400" dirty="0">
                <a:latin typeface="+mn-lt"/>
              </a:rPr>
              <a:t>Extended Teller with Stabilizer</a:t>
            </a:r>
          </a:p>
        </p:txBody>
      </p:sp>
      <p:sp>
        <p:nvSpPr>
          <p:cNvPr id="8" name="TextBox 7"/>
          <p:cNvSpPr txBox="1"/>
          <p:nvPr/>
        </p:nvSpPr>
        <p:spPr>
          <a:xfrm>
            <a:off x="5501469" y="5770081"/>
            <a:ext cx="762000" cy="523220"/>
          </a:xfrm>
          <a:prstGeom prst="rect">
            <a:avLst/>
          </a:prstGeom>
          <a:noFill/>
        </p:spPr>
        <p:txBody>
          <a:bodyPr wrap="square" rtlCol="0">
            <a:spAutoFit/>
          </a:bodyPr>
          <a:lstStyle/>
          <a:p>
            <a:r>
              <a:rPr lang="en-US" sz="1400" dirty="0">
                <a:latin typeface="+mn-lt"/>
              </a:rPr>
              <a:t>Thru the counter</a:t>
            </a:r>
          </a:p>
        </p:txBody>
      </p:sp>
      <p:sp>
        <p:nvSpPr>
          <p:cNvPr id="9" name="TextBox 8"/>
          <p:cNvSpPr txBox="1"/>
          <p:nvPr/>
        </p:nvSpPr>
        <p:spPr>
          <a:xfrm>
            <a:off x="5067819" y="1475648"/>
            <a:ext cx="990600" cy="307777"/>
          </a:xfrm>
          <a:prstGeom prst="rect">
            <a:avLst/>
          </a:prstGeom>
          <a:noFill/>
        </p:spPr>
        <p:txBody>
          <a:bodyPr wrap="square" rtlCol="0">
            <a:spAutoFit/>
          </a:bodyPr>
          <a:lstStyle/>
          <a:p>
            <a:r>
              <a:rPr lang="en-US" sz="1400" dirty="0" err="1">
                <a:latin typeface="+mn-lt"/>
              </a:rPr>
              <a:t>Downsend</a:t>
            </a:r>
            <a:endParaRPr lang="en-US" sz="1400" dirty="0">
              <a:latin typeface="+mn-lt"/>
            </a:endParaRPr>
          </a:p>
        </p:txBody>
      </p:sp>
      <p:sp>
        <p:nvSpPr>
          <p:cNvPr id="10" name="TextBox 9"/>
          <p:cNvSpPr txBox="1"/>
          <p:nvPr/>
        </p:nvSpPr>
        <p:spPr>
          <a:xfrm>
            <a:off x="8287614" y="5486857"/>
            <a:ext cx="1070044" cy="523220"/>
          </a:xfrm>
          <a:prstGeom prst="rect">
            <a:avLst/>
          </a:prstGeom>
          <a:noFill/>
        </p:spPr>
        <p:txBody>
          <a:bodyPr wrap="square" rtlCol="0">
            <a:spAutoFit/>
          </a:bodyPr>
          <a:lstStyle/>
          <a:p>
            <a:r>
              <a:rPr lang="en-US" sz="1400" dirty="0">
                <a:latin typeface="+mn-lt"/>
              </a:rPr>
              <a:t>Standard overhead</a:t>
            </a:r>
          </a:p>
        </p:txBody>
      </p:sp>
      <p:sp>
        <p:nvSpPr>
          <p:cNvPr id="12" name="TextBox 11"/>
          <p:cNvSpPr txBox="1"/>
          <p:nvPr/>
        </p:nvSpPr>
        <p:spPr>
          <a:xfrm>
            <a:off x="10287612" y="2809402"/>
            <a:ext cx="1066800" cy="738664"/>
          </a:xfrm>
          <a:prstGeom prst="rect">
            <a:avLst/>
          </a:prstGeom>
          <a:noFill/>
        </p:spPr>
        <p:txBody>
          <a:bodyPr wrap="square" rtlCol="0">
            <a:spAutoFit/>
          </a:bodyPr>
          <a:lstStyle/>
          <a:p>
            <a:r>
              <a:rPr lang="en-US" sz="1400" dirty="0">
                <a:latin typeface="+mn-lt"/>
              </a:rPr>
              <a:t>Wall mount bracket with clear tube</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5760" y="1935369"/>
            <a:ext cx="1741193" cy="2141426"/>
          </a:xfrm>
          <a:prstGeom prst="rect">
            <a:avLst/>
          </a:prstGeom>
        </p:spPr>
      </p:pic>
      <p:sp>
        <p:nvSpPr>
          <p:cNvPr id="4" name="TextBox 3"/>
          <p:cNvSpPr txBox="1"/>
          <p:nvPr/>
        </p:nvSpPr>
        <p:spPr>
          <a:xfrm>
            <a:off x="6634370" y="4031420"/>
            <a:ext cx="1565806" cy="307777"/>
          </a:xfrm>
          <a:prstGeom prst="rect">
            <a:avLst/>
          </a:prstGeom>
          <a:noFill/>
        </p:spPr>
        <p:txBody>
          <a:bodyPr wrap="square" rtlCol="0">
            <a:spAutoFit/>
          </a:bodyPr>
          <a:lstStyle/>
          <a:p>
            <a:r>
              <a:rPr lang="en-US" sz="1400" dirty="0"/>
              <a:t>Double sided teller</a:t>
            </a:r>
          </a:p>
        </p:txBody>
      </p:sp>
    </p:spTree>
    <p:extLst>
      <p:ext uri="{BB962C8B-B14F-4D97-AF65-F5344CB8AC3E}">
        <p14:creationId xmlns:p14="http://schemas.microsoft.com/office/powerpoint/2010/main" val="388593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T5 in Kiosk 2">
            <a:extLst>
              <a:ext uri="{FF2B5EF4-FFF2-40B4-BE49-F238E27FC236}">
                <a16:creationId xmlns:a16="http://schemas.microsoft.com/office/drawing/2014/main" id="{01D52B03-BB27-4EEE-8794-85B7153A27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54163" y="0"/>
            <a:ext cx="9082087" cy="6858000"/>
          </a:xfrm>
          <a:prstGeom prst="rect">
            <a:avLst/>
          </a:prstGeom>
        </p:spPr>
      </p:pic>
    </p:spTree>
    <p:extLst>
      <p:ext uri="{BB962C8B-B14F-4D97-AF65-F5344CB8AC3E}">
        <p14:creationId xmlns:p14="http://schemas.microsoft.com/office/powerpoint/2010/main" val="232076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T5 in Kiosk">
            <a:extLst>
              <a:ext uri="{FF2B5EF4-FFF2-40B4-BE49-F238E27FC236}">
                <a16:creationId xmlns:a16="http://schemas.microsoft.com/office/drawing/2014/main" id="{0338DF5E-3F5B-4AB4-A389-1158F3641BB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16138" y="0"/>
            <a:ext cx="7959725" cy="6858000"/>
          </a:xfrm>
          <a:prstGeom prst="rect">
            <a:avLst/>
          </a:prstGeom>
        </p:spPr>
      </p:pic>
    </p:spTree>
    <p:extLst>
      <p:ext uri="{BB962C8B-B14F-4D97-AF65-F5344CB8AC3E}">
        <p14:creationId xmlns:p14="http://schemas.microsoft.com/office/powerpoint/2010/main" val="273774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T5000 Hi-res">
            <a:extLst>
              <a:ext uri="{FF2B5EF4-FFF2-40B4-BE49-F238E27FC236}">
                <a16:creationId xmlns:a16="http://schemas.microsoft.com/office/drawing/2014/main" id="{907C0D8C-C932-4C2A-B9F0-D2B6155BFC8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Tree>
    <p:extLst>
      <p:ext uri="{BB962C8B-B14F-4D97-AF65-F5344CB8AC3E}">
        <p14:creationId xmlns:p14="http://schemas.microsoft.com/office/powerpoint/2010/main" val="835591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0_0039">
            <a:extLst>
              <a:ext uri="{FF2B5EF4-FFF2-40B4-BE49-F238E27FC236}">
                <a16:creationId xmlns:a16="http://schemas.microsoft.com/office/drawing/2014/main" id="{8D97A873-0396-427F-8413-A4F0D7D7D06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33124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26^18">
            <a:extLst>
              <a:ext uri="{FF2B5EF4-FFF2-40B4-BE49-F238E27FC236}">
                <a16:creationId xmlns:a16="http://schemas.microsoft.com/office/drawing/2014/main" id="{462EA42E-422D-4337-94A1-DB4C45784F0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7788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T unit member 02">
            <a:extLst>
              <a:ext uri="{FF2B5EF4-FFF2-40B4-BE49-F238E27FC236}">
                <a16:creationId xmlns:a16="http://schemas.microsoft.com/office/drawing/2014/main" id="{5A95814C-A20B-4ADC-83D6-41EEE750E8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060060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26^16">
            <a:extLst>
              <a:ext uri="{FF2B5EF4-FFF2-40B4-BE49-F238E27FC236}">
                <a16:creationId xmlns:a16="http://schemas.microsoft.com/office/drawing/2014/main" id="{856CCE4D-D6EF-4A87-A7EC-069A1C730D8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43800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26^19">
            <a:extLst>
              <a:ext uri="{FF2B5EF4-FFF2-40B4-BE49-F238E27FC236}">
                <a16:creationId xmlns:a16="http://schemas.microsoft.com/office/drawing/2014/main" id="{AC9F2D52-0A25-4BAE-9C3F-358460C3693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4565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26^20">
            <a:extLst>
              <a:ext uri="{FF2B5EF4-FFF2-40B4-BE49-F238E27FC236}">
                <a16:creationId xmlns:a16="http://schemas.microsoft.com/office/drawing/2014/main" id="{296705BB-F002-4CFF-B082-E93FD751C1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4681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9"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0">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5" name="Rectangle 32">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AEDFE9-5949-48AB-8B09-3987D61317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47799" y="238830"/>
            <a:ext cx="3996059" cy="517137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Content Placeholder 4">
            <a:extLst>
              <a:ext uri="{FF2B5EF4-FFF2-40B4-BE49-F238E27FC236}">
                <a16:creationId xmlns:a16="http://schemas.microsoft.com/office/drawing/2014/main" id="{9980B643-B728-4E33-9E78-4E34E0D857B3}"/>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6595741" y="238831"/>
            <a:ext cx="3996059" cy="517137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7" name="Picture 36">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48" name="Picture 38">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2" name="Title 1">
            <a:extLst>
              <a:ext uri="{FF2B5EF4-FFF2-40B4-BE49-F238E27FC236}">
                <a16:creationId xmlns:a16="http://schemas.microsoft.com/office/drawing/2014/main" id="{7B4BE05E-B610-450A-AB60-2A76313E4D23}"/>
              </a:ext>
            </a:extLst>
          </p:cNvPr>
          <p:cNvSpPr>
            <a:spLocks noGrp="1"/>
          </p:cNvSpPr>
          <p:nvPr>
            <p:ph type="title"/>
          </p:nvPr>
        </p:nvSpPr>
        <p:spPr>
          <a:xfrm>
            <a:off x="635210" y="5151669"/>
            <a:ext cx="10916365" cy="1137554"/>
          </a:xfrm>
        </p:spPr>
        <p:txBody>
          <a:bodyPr vert="horz" lIns="91440" tIns="45720" rIns="91440" bIns="45720" rtlCol="0" anchor="b">
            <a:normAutofit/>
          </a:bodyPr>
          <a:lstStyle/>
          <a:p>
            <a:r>
              <a:rPr lang="en-US" sz="4800" dirty="0"/>
              <a:t>SNEEZE GUARD</a:t>
            </a:r>
          </a:p>
        </p:txBody>
      </p:sp>
    </p:spTree>
    <p:extLst>
      <p:ext uri="{BB962C8B-B14F-4D97-AF65-F5344CB8AC3E}">
        <p14:creationId xmlns:p14="http://schemas.microsoft.com/office/powerpoint/2010/main" val="3747514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26^14">
            <a:extLst>
              <a:ext uri="{FF2B5EF4-FFF2-40B4-BE49-F238E27FC236}">
                <a16:creationId xmlns:a16="http://schemas.microsoft.com/office/drawing/2014/main" id="{6EB6A2B8-951C-43F2-8AD2-7448424EF4A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604838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9F4C-70C1-4D69-9A12-2EE65EDB15CC}"/>
              </a:ext>
            </a:extLst>
          </p:cNvPr>
          <p:cNvSpPr>
            <a:spLocks noGrp="1"/>
          </p:cNvSpPr>
          <p:nvPr>
            <p:ph type="title"/>
          </p:nvPr>
        </p:nvSpPr>
        <p:spPr>
          <a:xfrm>
            <a:off x="3124200" y="228600"/>
            <a:ext cx="3581400" cy="759182"/>
          </a:xfrm>
        </p:spPr>
        <p:txBody>
          <a:bodyPr>
            <a:normAutofit/>
          </a:bodyPr>
          <a:lstStyle/>
          <a:p>
            <a:r>
              <a:rPr lang="en-US" dirty="0">
                <a:solidFill>
                  <a:schemeClr val="tx1"/>
                </a:solidFill>
              </a:rPr>
              <a:t>Sneeze Guards</a:t>
            </a:r>
          </a:p>
        </p:txBody>
      </p:sp>
      <p:pic>
        <p:nvPicPr>
          <p:cNvPr id="4" name="Picture 3" descr="A close up of a device&#10;&#10;Description automatically generated">
            <a:extLst>
              <a:ext uri="{FF2B5EF4-FFF2-40B4-BE49-F238E27FC236}">
                <a16:creationId xmlns:a16="http://schemas.microsoft.com/office/drawing/2014/main" id="{2380ED1B-C717-4EF6-ADDF-A4D251E6C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1295400"/>
            <a:ext cx="4459666" cy="5045608"/>
          </a:xfrm>
          <a:prstGeom prst="rect">
            <a:avLst/>
          </a:prstGeom>
        </p:spPr>
      </p:pic>
      <p:pic>
        <p:nvPicPr>
          <p:cNvPr id="12" name="Picture 11" descr="A close up of a logo&#10;&#10;Description automatically generated">
            <a:extLst>
              <a:ext uri="{FF2B5EF4-FFF2-40B4-BE49-F238E27FC236}">
                <a16:creationId xmlns:a16="http://schemas.microsoft.com/office/drawing/2014/main" id="{C905183A-881C-4052-ACA6-5FF9D5676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85555" y="5319099"/>
            <a:ext cx="245010" cy="1798811"/>
          </a:xfrm>
          <a:prstGeom prst="rect">
            <a:avLst/>
          </a:prstGeom>
        </p:spPr>
      </p:pic>
      <p:pic>
        <p:nvPicPr>
          <p:cNvPr id="13" name="Picture 12">
            <a:extLst>
              <a:ext uri="{FF2B5EF4-FFF2-40B4-BE49-F238E27FC236}">
                <a16:creationId xmlns:a16="http://schemas.microsoft.com/office/drawing/2014/main" id="{4E8C483A-08ED-49F5-A88A-9373006F84E4}"/>
              </a:ext>
            </a:extLst>
          </p:cNvPr>
          <p:cNvPicPr>
            <a:picLocks noChangeAspect="1"/>
          </p:cNvPicPr>
          <p:nvPr/>
        </p:nvPicPr>
        <p:blipFill>
          <a:blip r:embed="rId6"/>
          <a:stretch>
            <a:fillRect/>
          </a:stretch>
        </p:blipFill>
        <p:spPr>
          <a:xfrm>
            <a:off x="7086600" y="961572"/>
            <a:ext cx="3429000" cy="5031310"/>
          </a:xfrm>
          <a:prstGeom prst="rect">
            <a:avLst/>
          </a:prstGeom>
        </p:spPr>
      </p:pic>
    </p:spTree>
    <p:extLst>
      <p:ext uri="{BB962C8B-B14F-4D97-AF65-F5344CB8AC3E}">
        <p14:creationId xmlns:p14="http://schemas.microsoft.com/office/powerpoint/2010/main" val="359430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5E9F8FAC-7A3D-4BD3-BB7B-7EB006A2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661" y="618517"/>
            <a:ext cx="4349087" cy="5629884"/>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3" name="Picture 22">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A04C07-997C-4734-8D1B-E06C2800871A}"/>
              </a:ext>
            </a:extLst>
          </p:cNvPr>
          <p:cNvSpPr>
            <a:spLocks noGrp="1"/>
          </p:cNvSpPr>
          <p:nvPr>
            <p:ph type="title"/>
          </p:nvPr>
        </p:nvSpPr>
        <p:spPr>
          <a:xfrm>
            <a:off x="7772400" y="712582"/>
            <a:ext cx="3352128" cy="1573863"/>
          </a:xfrm>
        </p:spPr>
        <p:txBody>
          <a:bodyPr>
            <a:normAutofit/>
          </a:bodyPr>
          <a:lstStyle/>
          <a:p>
            <a:pPr algn="l"/>
            <a:r>
              <a:rPr lang="en-US" sz="2800" dirty="0"/>
              <a:t>Wrench for drive-up overhead conduit</a:t>
            </a:r>
          </a:p>
        </p:txBody>
      </p:sp>
      <p:sp>
        <p:nvSpPr>
          <p:cNvPr id="16" name="Content Placeholder 15">
            <a:extLst>
              <a:ext uri="{FF2B5EF4-FFF2-40B4-BE49-F238E27FC236}">
                <a16:creationId xmlns:a16="http://schemas.microsoft.com/office/drawing/2014/main" id="{9C0BB5DA-A830-47D7-A2C4-C03A16733799}"/>
              </a:ext>
            </a:extLst>
          </p:cNvPr>
          <p:cNvSpPr>
            <a:spLocks noGrp="1"/>
          </p:cNvSpPr>
          <p:nvPr>
            <p:ph idx="1"/>
          </p:nvPr>
        </p:nvSpPr>
        <p:spPr>
          <a:xfrm>
            <a:off x="7772400" y="2590800"/>
            <a:ext cx="3352128" cy="3175914"/>
          </a:xfrm>
        </p:spPr>
        <p:txBody>
          <a:bodyPr>
            <a:normAutofit/>
          </a:bodyPr>
          <a:lstStyle/>
          <a:p>
            <a:r>
              <a:rPr lang="en-US" sz="1800" dirty="0"/>
              <a:t>Input from Channel Partners needing a solution</a:t>
            </a:r>
          </a:p>
          <a:p>
            <a:r>
              <a:rPr lang="en-US" sz="1800" dirty="0"/>
              <a:t>Simple to use</a:t>
            </a:r>
          </a:p>
          <a:p>
            <a:r>
              <a:rPr lang="en-US" sz="1800" dirty="0"/>
              <a:t>Custom Made Stainless Wrench for years of service</a:t>
            </a:r>
          </a:p>
        </p:txBody>
      </p:sp>
    </p:spTree>
    <p:extLst>
      <p:ext uri="{BB962C8B-B14F-4D97-AF65-F5344CB8AC3E}">
        <p14:creationId xmlns:p14="http://schemas.microsoft.com/office/powerpoint/2010/main" val="382354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651F23-E24C-49C7-A91D-B43B11CF03BA}"/>
              </a:ext>
            </a:extLst>
          </p:cNvPr>
          <p:cNvSpPr>
            <a:spLocks noGrp="1"/>
          </p:cNvSpPr>
          <p:nvPr>
            <p:ph type="title"/>
          </p:nvPr>
        </p:nvSpPr>
        <p:spPr>
          <a:xfrm>
            <a:off x="8196408" y="640831"/>
            <a:ext cx="3352128" cy="1573863"/>
          </a:xfrm>
        </p:spPr>
        <p:txBody>
          <a:bodyPr>
            <a:normAutofit/>
          </a:bodyPr>
          <a:lstStyle/>
          <a:p>
            <a:pPr algn="l"/>
            <a:r>
              <a:rPr lang="en-US" sz="2500"/>
              <a:t>Add airflow kit to existing </a:t>
            </a:r>
            <a:r>
              <a:rPr lang="en-US" sz="2500" err="1"/>
              <a:t>xlr</a:t>
            </a:r>
            <a:r>
              <a:rPr lang="en-US" sz="2500"/>
              <a:t> units without air flow kit</a:t>
            </a:r>
          </a:p>
        </p:txBody>
      </p:sp>
      <p:pic>
        <p:nvPicPr>
          <p:cNvPr id="4" name="Picture 3" descr="A screenshot of a cell phone&#10;&#10;Description automatically generated">
            <a:extLst>
              <a:ext uri="{FF2B5EF4-FFF2-40B4-BE49-F238E27FC236}">
                <a16:creationId xmlns:a16="http://schemas.microsoft.com/office/drawing/2014/main" id="{74C9A839-3EBF-4740-97A1-33BB3843E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608" y="877077"/>
            <a:ext cx="3889248" cy="5050972"/>
          </a:xfrm>
          <a:prstGeom prst="rect">
            <a:avLst/>
          </a:prstGeom>
        </p:spPr>
      </p:pic>
      <p:sp>
        <p:nvSpPr>
          <p:cNvPr id="19" name="Content Placeholder 8">
            <a:extLst>
              <a:ext uri="{FF2B5EF4-FFF2-40B4-BE49-F238E27FC236}">
                <a16:creationId xmlns:a16="http://schemas.microsoft.com/office/drawing/2014/main" id="{E770E721-7056-4D25-A6B3-70ED94C960A0}"/>
              </a:ext>
            </a:extLst>
          </p:cNvPr>
          <p:cNvSpPr>
            <a:spLocks noGrp="1"/>
          </p:cNvSpPr>
          <p:nvPr>
            <p:ph idx="1"/>
          </p:nvPr>
        </p:nvSpPr>
        <p:spPr>
          <a:xfrm>
            <a:off x="8196408" y="2367092"/>
            <a:ext cx="3352128" cy="3881309"/>
          </a:xfrm>
        </p:spPr>
        <p:txBody>
          <a:bodyPr>
            <a:normAutofit/>
          </a:bodyPr>
          <a:lstStyle/>
          <a:p>
            <a:r>
              <a:rPr lang="en-US" sz="1800"/>
              <a:t>Program change to only operate in night lock mode</a:t>
            </a:r>
          </a:p>
          <a:p>
            <a:r>
              <a:rPr lang="en-US" sz="1800"/>
              <a:t>Increase blower motor life</a:t>
            </a:r>
          </a:p>
          <a:p>
            <a:r>
              <a:rPr lang="en-US" sz="1800"/>
              <a:t>Reduce condensation build up</a:t>
            </a:r>
          </a:p>
        </p:txBody>
      </p:sp>
    </p:spTree>
    <p:extLst>
      <p:ext uri="{BB962C8B-B14F-4D97-AF65-F5344CB8AC3E}">
        <p14:creationId xmlns:p14="http://schemas.microsoft.com/office/powerpoint/2010/main" val="65914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EC9A1EC4-83A7-431E-A69B-1BE15D80F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4" y="863433"/>
            <a:ext cx="3995592" cy="510618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70A59E-6A44-4595-B167-E67191474176}"/>
              </a:ext>
            </a:extLst>
          </p:cNvPr>
          <p:cNvSpPr>
            <a:spLocks noGrp="1"/>
          </p:cNvSpPr>
          <p:nvPr>
            <p:ph type="title"/>
          </p:nvPr>
        </p:nvSpPr>
        <p:spPr>
          <a:xfrm>
            <a:off x="5282520" y="618517"/>
            <a:ext cx="5855416" cy="1596177"/>
          </a:xfrm>
        </p:spPr>
        <p:txBody>
          <a:bodyPr vert="horz" lIns="91440" tIns="45720" rIns="91440" bIns="45720" rtlCol="0" anchor="ctr">
            <a:normAutofit/>
          </a:bodyPr>
          <a:lstStyle/>
          <a:p>
            <a:r>
              <a:rPr lang="en-US"/>
              <a:t>Add thermostat to existing airflow kits</a:t>
            </a:r>
          </a:p>
        </p:txBody>
      </p:sp>
      <p:sp>
        <p:nvSpPr>
          <p:cNvPr id="8" name="Content Placeholder 7">
            <a:extLst>
              <a:ext uri="{FF2B5EF4-FFF2-40B4-BE49-F238E27FC236}">
                <a16:creationId xmlns:a16="http://schemas.microsoft.com/office/drawing/2014/main" id="{BF9D2634-B1A5-4A63-9B98-2F06DA983E6B}"/>
              </a:ext>
            </a:extLst>
          </p:cNvPr>
          <p:cNvSpPr>
            <a:spLocks noGrp="1"/>
          </p:cNvSpPr>
          <p:nvPr>
            <p:ph idx="1"/>
          </p:nvPr>
        </p:nvSpPr>
        <p:spPr>
          <a:xfrm>
            <a:off x="5282520" y="2367092"/>
            <a:ext cx="5855415" cy="3847444"/>
          </a:xfrm>
        </p:spPr>
        <p:txBody>
          <a:bodyPr vert="horz" lIns="91440" tIns="45720" rIns="91440" bIns="45720" rtlCol="0">
            <a:normAutofit/>
          </a:bodyPr>
          <a:lstStyle/>
          <a:p>
            <a:pPr marL="285750"/>
            <a:r>
              <a:rPr lang="en-US" b="1"/>
              <a:t>The addition of thermostat will save energy</a:t>
            </a:r>
          </a:p>
          <a:p>
            <a:pPr marL="285750"/>
            <a:r>
              <a:rPr lang="en-US" b="1"/>
              <a:t>Increase blower motor life</a:t>
            </a:r>
          </a:p>
          <a:p>
            <a:pPr marL="285750"/>
            <a:r>
              <a:rPr lang="en-US" b="1"/>
              <a:t>This also includes a program change that only works when the unit is put in night lock mode</a:t>
            </a:r>
          </a:p>
          <a:p>
            <a:endParaRPr lang="en-US" dirty="0"/>
          </a:p>
        </p:txBody>
      </p:sp>
    </p:spTree>
    <p:extLst>
      <p:ext uri="{BB962C8B-B14F-4D97-AF65-F5344CB8AC3E}">
        <p14:creationId xmlns:p14="http://schemas.microsoft.com/office/powerpoint/2010/main" val="3337869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5">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5" name="Rectangle 37">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9">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47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Content Placeholder 18" descr="A close up of text on a black background&#10;&#10;Description automatically generated">
            <a:extLst>
              <a:ext uri="{FF2B5EF4-FFF2-40B4-BE49-F238E27FC236}">
                <a16:creationId xmlns:a16="http://schemas.microsoft.com/office/drawing/2014/main" id="{F98B770F-90CF-41B2-BA77-A2C5697BCEF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8741"/>
          <a:stretch/>
        </p:blipFill>
        <p:spPr>
          <a:xfrm>
            <a:off x="20" y="10"/>
            <a:ext cx="4834706" cy="6857990"/>
          </a:xfrm>
          <a:prstGeom prst="rect">
            <a:avLst/>
          </a:prstGeom>
          <a:noFill/>
        </p:spPr>
      </p:pic>
      <p:sp>
        <p:nvSpPr>
          <p:cNvPr id="28" name="Title 1">
            <a:extLst>
              <a:ext uri="{FF2B5EF4-FFF2-40B4-BE49-F238E27FC236}">
                <a16:creationId xmlns:a16="http://schemas.microsoft.com/office/drawing/2014/main" id="{83FE3E8E-F9EC-4B77-A3A9-09E68EF51B7C}"/>
              </a:ext>
            </a:extLst>
          </p:cNvPr>
          <p:cNvSpPr>
            <a:spLocks noGrp="1"/>
          </p:cNvSpPr>
          <p:nvPr>
            <p:ph type="title"/>
          </p:nvPr>
        </p:nvSpPr>
        <p:spPr>
          <a:xfrm>
            <a:off x="5930899" y="1358901"/>
            <a:ext cx="5280026" cy="2730498"/>
          </a:xfrm>
        </p:spPr>
        <p:txBody>
          <a:bodyPr vert="horz" lIns="91440" tIns="45720" rIns="91440" bIns="45720" rtlCol="0" anchor="b">
            <a:normAutofit/>
          </a:bodyPr>
          <a:lstStyle/>
          <a:p>
            <a:pPr>
              <a:lnSpc>
                <a:spcPct val="90000"/>
              </a:lnSpc>
            </a:pPr>
            <a:r>
              <a:rPr lang="en-US">
                <a:solidFill>
                  <a:schemeClr val="tx1"/>
                </a:solidFill>
              </a:rPr>
              <a:t>Product Lead Time</a:t>
            </a:r>
          </a:p>
        </p:txBody>
      </p:sp>
      <p:sp>
        <p:nvSpPr>
          <p:cNvPr id="29" name="Text Placeholder 3">
            <a:extLst>
              <a:ext uri="{FF2B5EF4-FFF2-40B4-BE49-F238E27FC236}">
                <a16:creationId xmlns:a16="http://schemas.microsoft.com/office/drawing/2014/main" id="{BF0D4F2E-AC00-4D8C-B2C3-996EBB555CCC}"/>
              </a:ext>
            </a:extLst>
          </p:cNvPr>
          <p:cNvSpPr>
            <a:spLocks noGrp="1"/>
          </p:cNvSpPr>
          <p:nvPr>
            <p:ph type="body" sz="half" idx="2"/>
          </p:nvPr>
        </p:nvSpPr>
        <p:spPr>
          <a:xfrm>
            <a:off x="5930898" y="4165600"/>
            <a:ext cx="5140954" cy="1371599"/>
          </a:xfrm>
        </p:spPr>
        <p:txBody>
          <a:bodyPr vert="horz" lIns="91440" tIns="45720" rIns="91440" bIns="45720" rtlCol="0">
            <a:normAutofit/>
          </a:bodyPr>
          <a:lstStyle/>
          <a:p>
            <a:pPr algn="ctr">
              <a:lnSpc>
                <a:spcPct val="120000"/>
              </a:lnSpc>
              <a:spcBef>
                <a:spcPts val="1000"/>
              </a:spcBef>
            </a:pPr>
            <a:r>
              <a:rPr lang="en-US" sz="2200">
                <a:solidFill>
                  <a:schemeClr val="bg1">
                    <a:lumMod val="50000"/>
                  </a:schemeClr>
                </a:solidFill>
              </a:rPr>
              <a:t>April 2020</a:t>
            </a:r>
          </a:p>
        </p:txBody>
      </p:sp>
    </p:spTree>
    <p:extLst>
      <p:ext uri="{BB962C8B-B14F-4D97-AF65-F5344CB8AC3E}">
        <p14:creationId xmlns:p14="http://schemas.microsoft.com/office/powerpoint/2010/main" val="366118085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818</Words>
  <Application>Microsoft Office PowerPoint</Application>
  <PresentationFormat>Widescreen</PresentationFormat>
  <Paragraphs>79</Paragraphs>
  <Slides>40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Candara</vt:lpstr>
      <vt:lpstr>Courier New</vt:lpstr>
      <vt:lpstr>Times New Roman</vt:lpstr>
      <vt:lpstr>Tw Cen MT</vt:lpstr>
      <vt:lpstr>Droplet</vt:lpstr>
      <vt:lpstr>New products update</vt:lpstr>
      <vt:lpstr>Pedestal Deposit Box</vt:lpstr>
      <vt:lpstr>Pedestal Deposit Box – Kit # PED-100-KIT </vt:lpstr>
      <vt:lpstr>SNEEZE GUARD</vt:lpstr>
      <vt:lpstr>Sneeze Guards</vt:lpstr>
      <vt:lpstr>Wrench for drive-up overhead conduit</vt:lpstr>
      <vt:lpstr>Add airflow kit to existing xlr units without air flow kit</vt:lpstr>
      <vt:lpstr>Add thermostat to existing airflow kits</vt:lpstr>
      <vt:lpstr>Product Lead Time</vt:lpstr>
      <vt:lpstr>INTERACTIVE REMOTE TELLER (IRT)</vt:lpstr>
      <vt:lpstr>Why Interactive Remote Teller (IRT)</vt:lpstr>
      <vt:lpstr>Applications</vt:lpstr>
      <vt:lpstr>Features</vt:lpstr>
      <vt:lpstr>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products update</dc:title>
  <dc:creator>Lefevers, Todd</dc:creator>
  <cp:lastModifiedBy>Lefevers, Todd</cp:lastModifiedBy>
  <cp:revision>8</cp:revision>
  <dcterms:created xsi:type="dcterms:W3CDTF">2020-04-14T09:51:37Z</dcterms:created>
  <dcterms:modified xsi:type="dcterms:W3CDTF">2020-04-14T14:52:40Z</dcterms:modified>
</cp:coreProperties>
</file>