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3721" r:id="rId2"/>
    <p:sldMasterId id="2147483709" r:id="rId3"/>
  </p:sldMasterIdLst>
  <p:notesMasterIdLst>
    <p:notesMasterId r:id="rId46"/>
  </p:notesMasterIdLst>
  <p:sldIdLst>
    <p:sldId id="257" r:id="rId4"/>
    <p:sldId id="277" r:id="rId5"/>
    <p:sldId id="265" r:id="rId6"/>
    <p:sldId id="2583" r:id="rId7"/>
    <p:sldId id="2585" r:id="rId8"/>
    <p:sldId id="2595" r:id="rId9"/>
    <p:sldId id="2598" r:id="rId10"/>
    <p:sldId id="2596" r:id="rId11"/>
    <p:sldId id="2605" r:id="rId12"/>
    <p:sldId id="2599" r:id="rId13"/>
    <p:sldId id="2606" r:id="rId14"/>
    <p:sldId id="2607" r:id="rId15"/>
    <p:sldId id="2600" r:id="rId16"/>
    <p:sldId id="2618" r:id="rId17"/>
    <p:sldId id="2608" r:id="rId18"/>
    <p:sldId id="2612" r:id="rId19"/>
    <p:sldId id="2611" r:id="rId20"/>
    <p:sldId id="2610" r:id="rId21"/>
    <p:sldId id="2615" r:id="rId22"/>
    <p:sldId id="2609" r:id="rId23"/>
    <p:sldId id="2617" r:id="rId24"/>
    <p:sldId id="2613" r:id="rId25"/>
    <p:sldId id="2614" r:id="rId26"/>
    <p:sldId id="2616" r:id="rId27"/>
    <p:sldId id="2619" r:id="rId28"/>
    <p:sldId id="2603" r:id="rId29"/>
    <p:sldId id="2597" r:id="rId30"/>
    <p:sldId id="362" r:id="rId31"/>
    <p:sldId id="268" r:id="rId32"/>
    <p:sldId id="415" r:id="rId33"/>
    <p:sldId id="424" r:id="rId34"/>
    <p:sldId id="2602" r:id="rId35"/>
    <p:sldId id="271" r:id="rId36"/>
    <p:sldId id="272" r:id="rId37"/>
    <p:sldId id="356" r:id="rId38"/>
    <p:sldId id="2569" r:id="rId39"/>
    <p:sldId id="2604" r:id="rId40"/>
    <p:sldId id="2536" r:id="rId41"/>
    <p:sldId id="2594" r:id="rId42"/>
    <p:sldId id="2593" r:id="rId43"/>
    <p:sldId id="2620" r:id="rId44"/>
    <p:sldId id="263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29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BC33"/>
    <a:srgbClr val="636569"/>
    <a:srgbClr val="1E1545"/>
    <a:srgbClr val="72CBC9"/>
    <a:srgbClr val="F04E3E"/>
    <a:srgbClr val="224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778" y="62"/>
      </p:cViewPr>
      <p:guideLst>
        <p:guide orient="horz" pos="1620"/>
        <p:guide pos="2880"/>
        <p:guide orient="horz" pos="2160"/>
        <p:guide pos="295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DBD7F-93FA-489C-A613-B60CEBC2DC8A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E31DE1-9C6F-4D85-AF15-EA120D95FF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41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39307" algn="l"/>
                <a:tab pos="1478612" algn="l"/>
                <a:tab pos="2217921" algn="l"/>
                <a:tab pos="295722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739307" algn="l"/>
                <a:tab pos="1478612" algn="l"/>
                <a:tab pos="2217921" algn="l"/>
                <a:tab pos="295722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739307" algn="l"/>
                <a:tab pos="1478612" algn="l"/>
                <a:tab pos="2217921" algn="l"/>
                <a:tab pos="295722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739307" algn="l"/>
                <a:tab pos="1478612" algn="l"/>
                <a:tab pos="2217921" algn="l"/>
                <a:tab pos="295722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739307" algn="l"/>
                <a:tab pos="1478612" algn="l"/>
                <a:tab pos="2217921" algn="l"/>
                <a:tab pos="295722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68119" indent="-233466" defTabSz="46693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9307" algn="l"/>
                <a:tab pos="1478612" algn="l"/>
                <a:tab pos="2217921" algn="l"/>
                <a:tab pos="295722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3035048" indent="-233466" defTabSz="46693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9307" algn="l"/>
                <a:tab pos="1478612" algn="l"/>
                <a:tab pos="2217921" algn="l"/>
                <a:tab pos="295722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501978" indent="-233466" defTabSz="46693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9307" algn="l"/>
                <a:tab pos="1478612" algn="l"/>
                <a:tab pos="2217921" algn="l"/>
                <a:tab pos="295722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968912" indent="-233466" defTabSz="46693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9307" algn="l"/>
                <a:tab pos="1478612" algn="l"/>
                <a:tab pos="2217921" algn="l"/>
                <a:tab pos="2957229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621B283C-DF7C-41AB-9AED-2CAD9A646B2B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33</a:t>
            </a:fld>
            <a:endParaRPr lang="en-US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60"/>
              </a:spcBef>
              <a:tabLst>
                <a:tab pos="0" algn="l"/>
                <a:tab pos="933861" algn="l"/>
                <a:tab pos="1867722" algn="l"/>
                <a:tab pos="2801583" algn="l"/>
                <a:tab pos="3735447" algn="l"/>
                <a:tab pos="4669307" algn="l"/>
                <a:tab pos="5603168" algn="l"/>
                <a:tab pos="6537031" algn="l"/>
                <a:tab pos="7470891" algn="l"/>
                <a:tab pos="8404751" algn="l"/>
                <a:tab pos="9338614" algn="l"/>
                <a:tab pos="10272474" algn="l"/>
              </a:tabLst>
            </a:pPr>
            <a:endParaRPr lang="en-US" dirty="0"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135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31DE1-9C6F-4D85-AF15-EA120D95FF6C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506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39360" algn="l"/>
                <a:tab pos="1478719" algn="l"/>
                <a:tab pos="2218081" algn="l"/>
                <a:tab pos="29574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739360" algn="l"/>
                <a:tab pos="1478719" algn="l"/>
                <a:tab pos="2218081" algn="l"/>
                <a:tab pos="29574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739360" algn="l"/>
                <a:tab pos="1478719" algn="l"/>
                <a:tab pos="2218081" algn="l"/>
                <a:tab pos="29574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739360" algn="l"/>
                <a:tab pos="1478719" algn="l"/>
                <a:tab pos="2218081" algn="l"/>
                <a:tab pos="29574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739360" algn="l"/>
                <a:tab pos="1478719" algn="l"/>
                <a:tab pos="2218081" algn="l"/>
                <a:tab pos="29574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68304" indent="-233482" defTabSz="46696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9360" algn="l"/>
                <a:tab pos="1478719" algn="l"/>
                <a:tab pos="2218081" algn="l"/>
                <a:tab pos="29574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3035267" indent="-233482" defTabSz="46696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9360" algn="l"/>
                <a:tab pos="1478719" algn="l"/>
                <a:tab pos="2218081" algn="l"/>
                <a:tab pos="29574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502231" indent="-233482" defTabSz="46696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9360" algn="l"/>
                <a:tab pos="1478719" algn="l"/>
                <a:tab pos="2218081" algn="l"/>
                <a:tab pos="29574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969199" indent="-233482" defTabSz="46696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39360" algn="l"/>
                <a:tab pos="1478719" algn="l"/>
                <a:tab pos="2218081" algn="l"/>
                <a:tab pos="295744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621B283C-DF7C-41AB-9AED-2CAD9A646B2B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35</a:t>
            </a:fld>
            <a:endParaRPr lang="en-US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60"/>
              </a:spcBef>
              <a:tabLst>
                <a:tab pos="0" algn="l"/>
                <a:tab pos="933929" algn="l"/>
                <a:tab pos="1867857" algn="l"/>
                <a:tab pos="2801786" algn="l"/>
                <a:tab pos="3735716" algn="l"/>
                <a:tab pos="4669644" algn="l"/>
                <a:tab pos="5603573" algn="l"/>
                <a:tab pos="6537503" algn="l"/>
                <a:tab pos="7471431" algn="l"/>
                <a:tab pos="8405358" algn="l"/>
                <a:tab pos="9339289" algn="l"/>
                <a:tab pos="10273217" algn="l"/>
              </a:tabLst>
            </a:pPr>
            <a:endParaRPr lang="en-US" dirty="0"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208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B2CB77-D206-4B51-8DD7-7F4D7563B4BB}" type="slidenum">
              <a:rPr lang="en-US" altLang="sv-SE" smtClean="0"/>
              <a:pPr>
                <a:defRPr/>
              </a:pPr>
              <a:t>40</a:t>
            </a:fld>
            <a:endParaRPr lang="en-US" altLang="sv-SE" dirty="0"/>
          </a:p>
        </p:txBody>
      </p:sp>
    </p:spTree>
    <p:extLst>
      <p:ext uri="{BB962C8B-B14F-4D97-AF65-F5344CB8AC3E}">
        <p14:creationId xmlns:p14="http://schemas.microsoft.com/office/powerpoint/2010/main" val="179024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31DE1-9C6F-4D85-AF15-EA120D95FF6C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875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943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297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803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542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925" y="2831016"/>
            <a:ext cx="7772400" cy="1470025"/>
          </a:xfrm>
        </p:spPr>
        <p:txBody>
          <a:bodyPr/>
          <a:lstStyle>
            <a:lvl1pPr>
              <a:defRPr>
                <a:solidFill>
                  <a:srgbClr val="1E15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5725" y="4414576"/>
            <a:ext cx="6400800" cy="1752600"/>
          </a:xfrm>
          <a:noFill/>
        </p:spPr>
        <p:txBody>
          <a:bodyPr/>
          <a:lstStyle>
            <a:lvl1pPr marL="0" indent="0" algn="ctr">
              <a:buNone/>
              <a:defRPr>
                <a:solidFill>
                  <a:srgbClr val="63656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37733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2F38-90FB-0E48-9138-A963EAB35E91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2DD0-61E0-6749-92B5-1E3FCEBA63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134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2F38-90FB-0E48-9138-A963EAB35E91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2DD0-61E0-6749-92B5-1E3FCEBA63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748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2F38-90FB-0E48-9138-A963EAB35E91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2DD0-61E0-6749-92B5-1E3FCEBA63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005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2F38-90FB-0E48-9138-A963EAB35E91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2DD0-61E0-6749-92B5-1E3FCEBA63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672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2F38-90FB-0E48-9138-A963EAB35E91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2DD0-61E0-6749-92B5-1E3FCEBA63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583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2F38-90FB-0E48-9138-A963EAB35E91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2DD0-61E0-6749-92B5-1E3FCEBA63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878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352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2F38-90FB-0E48-9138-A963EAB35E91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2DD0-61E0-6749-92B5-1E3FCEBA63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892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2F38-90FB-0E48-9138-A963EAB35E91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2DD0-61E0-6749-92B5-1E3FCEBA63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626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2F38-90FB-0E48-9138-A963EAB35E91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2DD0-61E0-6749-92B5-1E3FCEBA63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635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2F38-90FB-0E48-9138-A963EAB35E91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2DD0-61E0-6749-92B5-1E3FCEBA63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0294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2F38-90FB-0E48-9138-A963EAB35E91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2DD0-61E0-6749-92B5-1E3FCEBA63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883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187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009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446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573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698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67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260F-9023-8444-B53B-F83A3CA8F042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319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2260F-9023-8444-B53B-F83A3CA8F042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90D7D-C56E-9F4F-8B1C-8A9309516B9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Hamilton-PPT-textpg master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63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2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93511-7389-A347-AD11-49B5E7F17F35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E22ED-312B-BF45-A2F3-F265BC57857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Hamilton-PPT-cv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3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52F38-90FB-0E48-9138-A963EAB35E91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52DD0-61E0-6749-92B5-1E3FCEBA631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Hamilton-PPT-crv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39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pn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4.jp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eg"/><Relationship Id="rId9" Type="http://schemas.openxmlformats.org/officeDocument/2006/relationships/image" Target="../media/image5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5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2294" y="3259665"/>
            <a:ext cx="7772400" cy="2254348"/>
          </a:xfrm>
        </p:spPr>
        <p:txBody>
          <a:bodyPr>
            <a:normAutofit/>
          </a:bodyPr>
          <a:lstStyle/>
          <a:p>
            <a:pPr algn="r"/>
            <a:r>
              <a:rPr lang="en-US" sz="4800" dirty="0"/>
              <a:t>Drive-up Basics</a:t>
            </a:r>
            <a:br>
              <a:rPr lang="en-US" sz="3200" dirty="0"/>
            </a:br>
            <a:r>
              <a:rPr lang="en-US" sz="3200" dirty="0"/>
              <a:t>John Stroia</a:t>
            </a:r>
            <a:br>
              <a:rPr lang="en-US" sz="3200" dirty="0"/>
            </a:br>
            <a:r>
              <a:rPr lang="en-US" sz="2400" dirty="0"/>
              <a:t>President, Gunnebo North America and Hamilton Security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50665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1902-76FF-E145-A3EA-6CF868D5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" y="422895"/>
            <a:ext cx="7886700" cy="652461"/>
          </a:xfrm>
        </p:spPr>
        <p:txBody>
          <a:bodyPr>
            <a:normAutofit fontScale="90000"/>
          </a:bodyPr>
          <a:lstStyle/>
          <a:p>
            <a:r>
              <a:rPr lang="en-US" i="1" cap="none" dirty="0"/>
              <a:t>Drive-up Design Good Practices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7FBD2-FD73-4C4E-B2A8-1CB0B48CB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083" y="2458389"/>
            <a:ext cx="2257648" cy="1941221"/>
          </a:xfrm>
        </p:spPr>
        <p:txBody>
          <a:bodyPr anchor="t"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Min. eight foot lane width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Min. six inch curb heights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Min. 24 inch islands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0578D-8B70-B647-BF1C-F10447ABC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B014F5-A19A-4ABB-A9BC-D7FC146AA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8" y="1122018"/>
            <a:ext cx="6786955" cy="541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29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1902-76FF-E145-A3EA-6CF868D5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" y="422895"/>
            <a:ext cx="7886700" cy="652461"/>
          </a:xfrm>
        </p:spPr>
        <p:txBody>
          <a:bodyPr>
            <a:normAutofit fontScale="90000"/>
          </a:bodyPr>
          <a:lstStyle/>
          <a:p>
            <a:r>
              <a:rPr lang="en-US" i="1" cap="none" dirty="0"/>
              <a:t>Drive-up Design Good Practices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7FBD2-FD73-4C4E-B2A8-1CB0B48CB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480" y="1075356"/>
            <a:ext cx="8678898" cy="1170095"/>
          </a:xfrm>
        </p:spPr>
        <p:txBody>
          <a:bodyPr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Canopy as high as possible (will still get hit)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Bypass lane as wide as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0578D-8B70-B647-BF1C-F10447ABC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3AC3B5-E6EB-401E-8992-95B214839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046" y="1915736"/>
            <a:ext cx="7681332" cy="484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15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1902-76FF-E145-A3EA-6CF868D5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" y="422895"/>
            <a:ext cx="7886700" cy="652461"/>
          </a:xfrm>
        </p:spPr>
        <p:txBody>
          <a:bodyPr>
            <a:normAutofit fontScale="90000"/>
          </a:bodyPr>
          <a:lstStyle/>
          <a:p>
            <a:r>
              <a:rPr lang="en-US" i="1" cap="none" dirty="0"/>
              <a:t>Drive-up Design Good Practices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7FBD2-FD73-4C4E-B2A8-1CB0B48CB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480" y="1075356"/>
            <a:ext cx="5626126" cy="4591666"/>
          </a:xfrm>
        </p:spPr>
        <p:txBody>
          <a:bodyPr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Do not install other items in the lanes (gutters, spigots, electric/gas meters, venting, landscaping, etc.)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Many of these items are NOT shown on elevations!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Have a plan for smoking and litter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0578D-8B70-B647-BF1C-F10447ABC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A0C946-4E4E-4707-9F17-97597C1C2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970" y="1300899"/>
            <a:ext cx="2709141" cy="363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81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1902-76FF-E145-A3EA-6CF868D5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79" y="422895"/>
            <a:ext cx="8317653" cy="652461"/>
          </a:xfrm>
        </p:spPr>
        <p:txBody>
          <a:bodyPr>
            <a:normAutofit fontScale="90000"/>
          </a:bodyPr>
          <a:lstStyle/>
          <a:p>
            <a:r>
              <a:rPr lang="en-US" i="1" cap="none" dirty="0"/>
              <a:t>Drive-up Design Good Practices - Decisions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7FBD2-FD73-4C4E-B2A8-1CB0B48CB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480" y="941388"/>
            <a:ext cx="8509564" cy="4975223"/>
          </a:xfrm>
        </p:spPr>
        <p:txBody>
          <a:bodyPr anchor="t"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Type of drive-up – Attached, Reverse, Remote, Head-on, MotorBank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Determine ATM Location (first lane, island, other site location)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Determine how commercial customers will be served (Deal Drawer, Night Head, Commercial pneumatic lanes)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Overhead, underground or combination tubes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First lane pneumatic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Wide lanes, higher height customer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0578D-8B70-B647-BF1C-F10447ABC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68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1902-76FF-E145-A3EA-6CF868D5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79" y="422895"/>
            <a:ext cx="8317653" cy="652461"/>
          </a:xfrm>
        </p:spPr>
        <p:txBody>
          <a:bodyPr>
            <a:normAutofit fontScale="90000"/>
          </a:bodyPr>
          <a:lstStyle/>
          <a:p>
            <a:r>
              <a:rPr lang="en-US" i="1" cap="none" dirty="0"/>
              <a:t>Drive-up Design Good Practices - Decisions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7FBD2-FD73-4C4E-B2A8-1CB0B48CB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480" y="941388"/>
            <a:ext cx="8509564" cy="4975223"/>
          </a:xfrm>
        </p:spPr>
        <p:txBody>
          <a:bodyPr anchor="t"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Wide lanes, higher height customer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Tandem lanes </a:t>
            </a:r>
            <a:endParaRPr lang="en-US" sz="32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sym typeface="Wingdings" panose="05000000000000000000" pitchFamily="2" charset="2"/>
              </a:rPr>
              <a:t>Video – one or two-way (What does VAT stand for?)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sym typeface="Wingdings" panose="05000000000000000000" pitchFamily="2" charset="2"/>
              </a:rPr>
              <a:t>Bollards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sym typeface="Wingdings" panose="05000000000000000000" pitchFamily="2" charset="2"/>
              </a:rPr>
              <a:t>Local codes (design, stacking, noise, ingress/egress location, lighting, code study costs,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sym typeface="Wingdings" panose="05000000000000000000" pitchFamily="2" charset="2"/>
              </a:rPr>
              <a:t>Bank security standards/cameras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sym typeface="Wingdings" panose="05000000000000000000" pitchFamily="2" charset="2"/>
              </a:rPr>
              <a:t>Signage/Marketing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sym typeface="Wingdings" panose="05000000000000000000" pitchFamily="2" charset="2"/>
              </a:rPr>
              <a:t>Open/Closed signs – Clearance Height signs – Labeling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sym typeface="Wingdings" panose="05000000000000000000" pitchFamily="2" charset="2"/>
              </a:rPr>
              <a:t>Retrofit/Upgrade</a:t>
            </a:r>
            <a:endParaRPr lang="en-US" sz="3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0578D-8B70-B647-BF1C-F10447ABC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09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1902-76FF-E145-A3EA-6CF868D5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79" y="422895"/>
            <a:ext cx="8317653" cy="652461"/>
          </a:xfrm>
        </p:spPr>
        <p:txBody>
          <a:bodyPr>
            <a:normAutofit fontScale="90000"/>
          </a:bodyPr>
          <a:lstStyle/>
          <a:p>
            <a:r>
              <a:rPr lang="en-US" i="1" cap="none" dirty="0"/>
              <a:t>Drive-up Design – Head 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0578D-8B70-B647-BF1C-F10447ABC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6E1E8B-62D4-4BEE-9F76-F6817F9A1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942" y="1235673"/>
            <a:ext cx="7004115" cy="471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47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1902-76FF-E145-A3EA-6CF868D5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" y="422895"/>
            <a:ext cx="3774350" cy="652461"/>
          </a:xfrm>
        </p:spPr>
        <p:txBody>
          <a:bodyPr>
            <a:normAutofit fontScale="90000"/>
          </a:bodyPr>
          <a:lstStyle/>
          <a:p>
            <a:r>
              <a:rPr lang="en-US" i="1" cap="none" dirty="0"/>
              <a:t>Drive-up Design – </a:t>
            </a:r>
            <a:br>
              <a:rPr lang="en-US" i="1" cap="none" dirty="0"/>
            </a:br>
            <a:r>
              <a:rPr lang="en-US" i="1" cap="none" dirty="0"/>
              <a:t>Downsend Addition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0578D-8B70-B647-BF1C-F10447ABC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01F9A6-5F8F-40CC-B7C7-4DDE77DE9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1" y="3188480"/>
            <a:ext cx="5759777" cy="35329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5B1BE0-FDD0-4AE6-9625-3FA987854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829" y="112618"/>
            <a:ext cx="497205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37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1902-76FF-E145-A3EA-6CF868D5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79" y="422895"/>
            <a:ext cx="8317653" cy="652461"/>
          </a:xfrm>
        </p:spPr>
        <p:txBody>
          <a:bodyPr>
            <a:normAutofit fontScale="90000"/>
          </a:bodyPr>
          <a:lstStyle/>
          <a:p>
            <a:r>
              <a:rPr lang="en-US" i="1" cap="none" dirty="0"/>
              <a:t>Drive-up Design - Remote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0578D-8B70-B647-BF1C-F10447ABC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C218B5-348D-40BC-84CC-C9C4E250C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736" y="1251752"/>
            <a:ext cx="6060576" cy="36042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B0610A-DD1B-4D0F-A39A-4D5B4A2B8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9" y="2213495"/>
            <a:ext cx="3381510" cy="450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44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1902-76FF-E145-A3EA-6CF868D5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79" y="422895"/>
            <a:ext cx="8317653" cy="652461"/>
          </a:xfrm>
        </p:spPr>
        <p:txBody>
          <a:bodyPr>
            <a:normAutofit fontScale="90000"/>
          </a:bodyPr>
          <a:lstStyle/>
          <a:p>
            <a:r>
              <a:rPr lang="en-US" i="1" cap="none" dirty="0"/>
              <a:t>Drive-up Design – Pneumatic in first lane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0578D-8B70-B647-BF1C-F10447ABC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99F0B-DEEE-493F-A0CA-CD7154EDC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79" y="1145715"/>
            <a:ext cx="8529583" cy="452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83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1902-76FF-E145-A3EA-6CF868D5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79" y="422895"/>
            <a:ext cx="8317653" cy="652461"/>
          </a:xfrm>
        </p:spPr>
        <p:txBody>
          <a:bodyPr>
            <a:normAutofit fontScale="90000"/>
          </a:bodyPr>
          <a:lstStyle/>
          <a:p>
            <a:r>
              <a:rPr lang="en-US" i="1" cap="none" dirty="0"/>
              <a:t>Drive-up Design – Lane with LP Camera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0578D-8B70-B647-BF1C-F10447ABC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472063-7F25-4E2C-9B21-64DABA659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20" y="1072999"/>
            <a:ext cx="6699299" cy="512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8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1902-76FF-E145-A3EA-6CF868D5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" y="422895"/>
            <a:ext cx="7886700" cy="652461"/>
          </a:xfrm>
        </p:spPr>
        <p:txBody>
          <a:bodyPr>
            <a:normAutofit fontScale="90000"/>
          </a:bodyPr>
          <a:lstStyle/>
          <a:p>
            <a:r>
              <a:rPr lang="en-US" i="1" cap="none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7FBD2-FD73-4C4E-B2A8-1CB0B48CB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480" y="1075621"/>
            <a:ext cx="8221028" cy="4115910"/>
          </a:xfrm>
        </p:spPr>
        <p:txBody>
          <a:bodyPr anchor="t"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Solution selling built around the branch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What’s happening with branches?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What’s happening with cash?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Drive-up 101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</a:rPr>
              <a:t>Good Practices – “The Rules”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</a:rPr>
              <a:t>Good Practices – Decisions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</a:rPr>
              <a:t>Examples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The Hamilton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0578D-8B70-B647-BF1C-F10447ABC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024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1902-76FF-E145-A3EA-6CF868D5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79" y="422895"/>
            <a:ext cx="8317653" cy="652461"/>
          </a:xfrm>
        </p:spPr>
        <p:txBody>
          <a:bodyPr>
            <a:normAutofit fontScale="90000"/>
          </a:bodyPr>
          <a:lstStyle/>
          <a:p>
            <a:r>
              <a:rPr lang="en-US" i="1" cap="none" dirty="0"/>
              <a:t>Drive-up Design – </a:t>
            </a:r>
            <a:br>
              <a:rPr lang="en-US" i="1" cap="none" dirty="0"/>
            </a:br>
            <a:r>
              <a:rPr lang="en-US" i="1" cap="none" dirty="0"/>
              <a:t>Examples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0578D-8B70-B647-BF1C-F10447ABC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19CB53-F1B4-4906-ACA3-568CE8D18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77" y="2709959"/>
            <a:ext cx="3883489" cy="40115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274F5D-7BBC-4072-A6A9-9CBB99C94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388" y="1039521"/>
            <a:ext cx="5503905" cy="349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1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1902-76FF-E145-A3EA-6CF868D5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79" y="422895"/>
            <a:ext cx="8317653" cy="652461"/>
          </a:xfrm>
        </p:spPr>
        <p:txBody>
          <a:bodyPr>
            <a:normAutofit fontScale="90000"/>
          </a:bodyPr>
          <a:lstStyle/>
          <a:p>
            <a:r>
              <a:rPr lang="en-US" i="1" cap="none" dirty="0"/>
              <a:t>Drive-up Design – Tandem Lanes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0578D-8B70-B647-BF1C-F10447ABC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422FC6-A0BA-448C-B3E2-DF601B772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35" y="1075357"/>
            <a:ext cx="5855366" cy="4624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AC9299-3368-4443-84AB-987225E75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252" y="1926134"/>
            <a:ext cx="2499285" cy="289096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BC121D4-2E50-429D-BEDF-84F9539973D6}"/>
              </a:ext>
            </a:extLst>
          </p:cNvPr>
          <p:cNvSpPr/>
          <p:nvPr/>
        </p:nvSpPr>
        <p:spPr>
          <a:xfrm>
            <a:off x="3535052" y="3195687"/>
            <a:ext cx="1762812" cy="197020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93BEAE8-526E-443A-BB7C-30CB4D3A07F9}"/>
              </a:ext>
            </a:extLst>
          </p:cNvPr>
          <p:cNvSpPr/>
          <p:nvPr/>
        </p:nvSpPr>
        <p:spPr>
          <a:xfrm>
            <a:off x="6019801" y="1732001"/>
            <a:ext cx="3124199" cy="343388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02793F-6457-4F22-A76A-C77DFA910706}"/>
              </a:ext>
            </a:extLst>
          </p:cNvPr>
          <p:cNvCxnSpPr/>
          <p:nvPr/>
        </p:nvCxnSpPr>
        <p:spPr>
          <a:xfrm flipV="1">
            <a:off x="4421171" y="1847654"/>
            <a:ext cx="2630078" cy="13480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97C321-4996-4B7B-BBB8-F349408F125F}"/>
              </a:ext>
            </a:extLst>
          </p:cNvPr>
          <p:cNvCxnSpPr>
            <a:endCxn id="8" idx="4"/>
          </p:cNvCxnSpPr>
          <p:nvPr/>
        </p:nvCxnSpPr>
        <p:spPr>
          <a:xfrm>
            <a:off x="4551964" y="5165889"/>
            <a:ext cx="302993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845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1902-76FF-E145-A3EA-6CF868D5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" y="422895"/>
            <a:ext cx="3062036" cy="652461"/>
          </a:xfrm>
        </p:spPr>
        <p:txBody>
          <a:bodyPr>
            <a:normAutofit fontScale="90000"/>
          </a:bodyPr>
          <a:lstStyle/>
          <a:p>
            <a:r>
              <a:rPr lang="en-US" i="1" cap="none" dirty="0"/>
              <a:t>Drive-up Design</a:t>
            </a:r>
            <a:br>
              <a:rPr lang="en-US" i="1" cap="none" dirty="0"/>
            </a:br>
            <a:r>
              <a:rPr lang="en-US" sz="4900" i="1" cap="none" dirty="0"/>
              <a:t> </a:t>
            </a:r>
            <a:r>
              <a:rPr lang="en-US" sz="2000" i="1" cap="none" dirty="0"/>
              <a:t>- IRT, Diverter</a:t>
            </a:r>
            <a:br>
              <a:rPr lang="en-US" sz="1600" i="1" cap="none" dirty="0"/>
            </a:br>
            <a:endParaRPr lang="en-US" i="1" cap="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0578D-8B70-B647-BF1C-F10447ABC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E1EFFD-D3FE-4672-8CE4-04000B05E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68" y="2663495"/>
            <a:ext cx="5986463" cy="40579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A3A71B-88BE-4452-97A9-60960F1E9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192" y="164724"/>
            <a:ext cx="4720840" cy="3379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BAFBFC-5864-4947-917E-A04378E8F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73" y="3686883"/>
            <a:ext cx="1820259" cy="21843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7C46D9-9CEE-4C67-8E63-8731B1289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642" y="1170462"/>
            <a:ext cx="2239550" cy="149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38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1902-76FF-E145-A3EA-6CF868D5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79" y="422895"/>
            <a:ext cx="8317653" cy="652461"/>
          </a:xfrm>
        </p:spPr>
        <p:txBody>
          <a:bodyPr>
            <a:normAutofit fontScale="90000"/>
          </a:bodyPr>
          <a:lstStyle/>
          <a:p>
            <a:r>
              <a:rPr lang="en-US" i="1" cap="none" dirty="0"/>
              <a:t>Drive-up Design – </a:t>
            </a:r>
            <a:br>
              <a:rPr lang="en-US" i="1" cap="none" dirty="0"/>
            </a:br>
            <a:r>
              <a:rPr lang="en-US" i="1" cap="none" dirty="0"/>
              <a:t>First Lane Pneumatic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0578D-8B70-B647-BF1C-F10447ABC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368A3B-055A-442B-8D7C-45EC8E843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5" y="1776842"/>
            <a:ext cx="6608190" cy="4872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0DBA41-8C18-4FAF-AE3B-5A1540332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735" y="70536"/>
            <a:ext cx="3187425" cy="385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97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1902-76FF-E145-A3EA-6CF868D5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79" y="422895"/>
            <a:ext cx="8317653" cy="652461"/>
          </a:xfrm>
        </p:spPr>
        <p:txBody>
          <a:bodyPr>
            <a:normAutofit fontScale="90000"/>
          </a:bodyPr>
          <a:lstStyle/>
          <a:p>
            <a:r>
              <a:rPr lang="en-US" i="1" cap="none" dirty="0"/>
              <a:t>Drive-up Design – Sharp Left Turn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0578D-8B70-B647-BF1C-F10447ABC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BF88F6-4BC1-467D-A82B-4C01C42BB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66" y="1075356"/>
            <a:ext cx="2794421" cy="35411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962242-61BD-4EB1-BC07-B739CD19B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689" y="2580282"/>
            <a:ext cx="3234026" cy="4141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6DA73C-82D4-4DB7-8EC1-9AC0D5A23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117" y="945955"/>
            <a:ext cx="2771097" cy="41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86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1902-76FF-E145-A3EA-6CF868D5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79" y="422895"/>
            <a:ext cx="8317653" cy="652461"/>
          </a:xfrm>
        </p:spPr>
        <p:txBody>
          <a:bodyPr>
            <a:normAutofit fontScale="90000"/>
          </a:bodyPr>
          <a:lstStyle/>
          <a:p>
            <a:r>
              <a:rPr lang="en-US" i="1" cap="none" dirty="0"/>
              <a:t>Drive-up Design – Poor Design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0578D-8B70-B647-BF1C-F10447ABC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C45E0C-0090-4318-862B-223C056F9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447" y="1077367"/>
            <a:ext cx="6419654" cy="461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960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1902-76FF-E145-A3EA-6CF868D5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79" y="422895"/>
            <a:ext cx="8317653" cy="652461"/>
          </a:xfrm>
        </p:spPr>
        <p:txBody>
          <a:bodyPr>
            <a:normAutofit fontScale="90000"/>
          </a:bodyPr>
          <a:lstStyle/>
          <a:p>
            <a:r>
              <a:rPr lang="en-US" i="1" cap="none" dirty="0"/>
              <a:t>Drive-up Design Good Practices - Decisions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7FBD2-FD73-4C4E-B2A8-1CB0B48CB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480" y="1075621"/>
            <a:ext cx="8221028" cy="4681712"/>
          </a:xfrm>
        </p:spPr>
        <p:txBody>
          <a:bodyPr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Location of teller units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Drive-up area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Work room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Front counter (Overhead or through-the-counter)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Teller Cash Recycler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0578D-8B70-B647-BF1C-F10447ABC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1AB090-169E-43B6-B9BA-63E4054D0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599" y="2743139"/>
            <a:ext cx="3138362" cy="246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36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1902-76FF-E145-A3EA-6CF868D5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" y="422895"/>
            <a:ext cx="7886700" cy="652461"/>
          </a:xfrm>
        </p:spPr>
        <p:txBody>
          <a:bodyPr>
            <a:normAutofit fontScale="90000"/>
          </a:bodyPr>
          <a:lstStyle/>
          <a:p>
            <a:r>
              <a:rPr lang="en-US" i="1" cap="none" dirty="0"/>
              <a:t>The Hamilton Difference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7FBD2-FD73-4C4E-B2A8-1CB0B48CB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480" y="1075621"/>
            <a:ext cx="8221028" cy="4115910"/>
          </a:xfrm>
        </p:spPr>
        <p:txBody>
          <a:bodyPr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Broadest solution 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Built to Highest Standards</a:t>
            </a:r>
            <a:endParaRPr lang="en-US" sz="2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0578D-8B70-B647-BF1C-F10447ABC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9762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/>
          <p:cNvSpPr>
            <a:spLocks noGrp="1"/>
          </p:cNvSpPr>
          <p:nvPr>
            <p:ph type="title" idx="4294967295"/>
          </p:nvPr>
        </p:nvSpPr>
        <p:spPr>
          <a:xfrm>
            <a:off x="335952" y="235953"/>
            <a:ext cx="6012094" cy="609600"/>
          </a:xfrm>
        </p:spPr>
        <p:txBody>
          <a:bodyPr>
            <a:normAutofit fontScale="90000"/>
          </a:bodyPr>
          <a:lstStyle/>
          <a:p>
            <a:r>
              <a:rPr lang="en-US" sz="4000" b="1" i="1" dirty="0">
                <a:solidFill>
                  <a:srgbClr val="0F406A"/>
                </a:solidFill>
              </a:rPr>
              <a:t>Windows &amp; Deal Drawers</a:t>
            </a:r>
            <a:br>
              <a:rPr lang="en-US" sz="1800" b="1" dirty="0">
                <a:solidFill>
                  <a:srgbClr val="0F406A"/>
                </a:solidFill>
              </a:rPr>
            </a:br>
            <a:endParaRPr lang="en-US" sz="1800" i="1" dirty="0">
              <a:solidFill>
                <a:srgbClr val="00B050"/>
              </a:solidFill>
            </a:endParaRPr>
          </a:p>
        </p:txBody>
      </p:sp>
      <p:sp>
        <p:nvSpPr>
          <p:cNvPr id="30722" name="Rectangle 5"/>
          <p:cNvSpPr>
            <a:spLocks noGrp="1"/>
          </p:cNvSpPr>
          <p:nvPr>
            <p:ph type="body" sz="half" idx="4294967295"/>
          </p:nvPr>
        </p:nvSpPr>
        <p:spPr>
          <a:xfrm>
            <a:off x="4572000" y="1172695"/>
            <a:ext cx="4191000" cy="4525963"/>
          </a:xfrm>
        </p:spPr>
        <p:txBody>
          <a:bodyPr>
            <a:normAutofit lnSpcReduction="10000"/>
          </a:bodyPr>
          <a:lstStyle/>
          <a:p>
            <a:r>
              <a:rPr lang="en-US" sz="2000" b="1" dirty="0">
                <a:solidFill>
                  <a:srgbClr val="1F4BC7"/>
                </a:solidFill>
              </a:rPr>
              <a:t>Deal Drawers </a:t>
            </a:r>
            <a:r>
              <a:rPr lang="en-US" sz="2000" dirty="0">
                <a:solidFill>
                  <a:srgbClr val="1F4BC7"/>
                </a:solidFill>
              </a:rPr>
              <a:t>–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The best in the industry….</a:t>
            </a:r>
            <a:r>
              <a:rPr lang="en-US" sz="2000" dirty="0">
                <a:solidFill>
                  <a:srgbClr val="1F4BC7"/>
                </a:solidFill>
              </a:rPr>
              <a:t>400DD</a:t>
            </a:r>
            <a:r>
              <a:rPr lang="en-US" sz="2000" dirty="0"/>
              <a:t> &amp; </a:t>
            </a:r>
            <a:r>
              <a:rPr lang="en-US" sz="2000" dirty="0">
                <a:solidFill>
                  <a:srgbClr val="1F4BC7"/>
                </a:solidFill>
              </a:rPr>
              <a:t>DCD18</a:t>
            </a:r>
          </a:p>
          <a:p>
            <a:pPr lvl="1"/>
            <a:r>
              <a:rPr lang="en-US" sz="1800" b="1" dirty="0">
                <a:solidFill>
                  <a:srgbClr val="00B050"/>
                </a:solidFill>
              </a:rPr>
              <a:t>UL Level 3</a:t>
            </a:r>
          </a:p>
          <a:p>
            <a:pPr lvl="1"/>
            <a:r>
              <a:rPr lang="en-US" sz="1600" dirty="0"/>
              <a:t>Patented suspension free design is far superior to competitors’ glides</a:t>
            </a:r>
          </a:p>
          <a:p>
            <a:pPr lvl="1"/>
            <a:r>
              <a:rPr lang="en-US" sz="1600" dirty="0"/>
              <a:t>No “wind tunnel” effect</a:t>
            </a:r>
          </a:p>
          <a:p>
            <a:pPr lvl="1"/>
            <a:r>
              <a:rPr lang="en-US" sz="1600" dirty="0"/>
              <a:t>Electric with manual option</a:t>
            </a:r>
          </a:p>
          <a:p>
            <a:pPr lvl="1"/>
            <a:r>
              <a:rPr lang="en-US" sz="1600" dirty="0"/>
              <a:t>Optional Heater</a:t>
            </a:r>
          </a:p>
          <a:p>
            <a:pPr lvl="1"/>
            <a:r>
              <a:rPr lang="en-US" sz="1600" dirty="0"/>
              <a:t>Adjustable to curb widths for customer </a:t>
            </a:r>
          </a:p>
          <a:p>
            <a:r>
              <a:rPr lang="en-US" sz="2000" b="1" dirty="0">
                <a:solidFill>
                  <a:srgbClr val="1F4BC7"/>
                </a:solidFill>
              </a:rPr>
              <a:t>Windows</a:t>
            </a:r>
            <a:endParaRPr lang="en-US" sz="1600" dirty="0">
              <a:solidFill>
                <a:srgbClr val="1F4BC7"/>
              </a:solidFill>
            </a:endParaRPr>
          </a:p>
          <a:p>
            <a:pPr lvl="1"/>
            <a:r>
              <a:rPr lang="en-US" sz="1800" b="1" dirty="0">
                <a:solidFill>
                  <a:srgbClr val="00B050"/>
                </a:solidFill>
              </a:rPr>
              <a:t>UL Listed both the </a:t>
            </a:r>
            <a:r>
              <a:rPr lang="en-US" sz="1800" b="1" u="sng" dirty="0">
                <a:solidFill>
                  <a:srgbClr val="00B050"/>
                </a:solidFill>
              </a:rPr>
              <a:t>frame</a:t>
            </a:r>
            <a:r>
              <a:rPr lang="en-US" sz="1800" b="1" dirty="0">
                <a:solidFill>
                  <a:srgbClr val="00B050"/>
                </a:solidFill>
              </a:rPr>
              <a:t> and glass</a:t>
            </a:r>
          </a:p>
          <a:p>
            <a:pPr lvl="1"/>
            <a:r>
              <a:rPr lang="en-US" sz="1600" dirty="0"/>
              <a:t>UL Level 1, 2 or 3 glass</a:t>
            </a:r>
          </a:p>
          <a:p>
            <a:pPr lvl="1"/>
            <a:r>
              <a:rPr lang="en-US" sz="1600" dirty="0"/>
              <a:t>Hurricane Approved</a:t>
            </a:r>
          </a:p>
          <a:p>
            <a:pPr lvl="1"/>
            <a:r>
              <a:rPr lang="en-US" sz="1600" dirty="0"/>
              <a:t>5ft, 8ft, 10ft, 12ft, 15ft standard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Custom sizes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52" y="1225121"/>
            <a:ext cx="3639263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011" y="4379881"/>
            <a:ext cx="2438400" cy="1938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86743" y="5450358"/>
            <a:ext cx="743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400D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7908" y="3882967"/>
            <a:ext cx="1462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10ft with DCD18</a:t>
            </a:r>
          </a:p>
        </p:txBody>
      </p:sp>
    </p:spTree>
    <p:extLst>
      <p:ext uri="{BB962C8B-B14F-4D97-AF65-F5344CB8AC3E}">
        <p14:creationId xmlns:p14="http://schemas.microsoft.com/office/powerpoint/2010/main" val="3330533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715" y="192164"/>
            <a:ext cx="67490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F406A"/>
                </a:solidFill>
                <a:latin typeface="+mj-lt"/>
              </a:rPr>
              <a:t>Hamilton Drive-Up Tube Systems</a:t>
            </a:r>
          </a:p>
          <a:p>
            <a:pPr lvl="1"/>
            <a:r>
              <a:rPr lang="en-US" sz="2400" dirty="0">
                <a:solidFill>
                  <a:srgbClr val="0F406A"/>
                </a:solidFill>
              </a:rPr>
              <a:t>Complete lineup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684" t="19048" r="10810" b="1230"/>
          <a:stretch/>
        </p:blipFill>
        <p:spPr>
          <a:xfrm>
            <a:off x="5260457" y="1250365"/>
            <a:ext cx="1778249" cy="4026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105" t="8562" r="18212" b="1100"/>
          <a:stretch/>
        </p:blipFill>
        <p:spPr>
          <a:xfrm>
            <a:off x="7293009" y="720968"/>
            <a:ext cx="1018722" cy="3572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6013" t="19592" r="24784" b="2783"/>
          <a:stretch/>
        </p:blipFill>
        <p:spPr>
          <a:xfrm>
            <a:off x="1368070" y="2072837"/>
            <a:ext cx="1265566" cy="30115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6562" y="5327107"/>
            <a:ext cx="16331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XLR – 4.5” Overhead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7773" t="30947" r="28316" b="26254"/>
          <a:stretch/>
        </p:blipFill>
        <p:spPr>
          <a:xfrm>
            <a:off x="186402" y="3312130"/>
            <a:ext cx="1056089" cy="12576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1205" y="5172271"/>
            <a:ext cx="18687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HA47 – 4”x7” Overhead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56515" y="4738497"/>
            <a:ext cx="18880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HA33 – 8” &amp; 10” Overhead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97719" y="4381362"/>
            <a:ext cx="19864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XLRD – 4.5” Underground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14473" t="24490" r="16918" b="11716"/>
          <a:stretch/>
        </p:blipFill>
        <p:spPr>
          <a:xfrm>
            <a:off x="2943706" y="1942816"/>
            <a:ext cx="1767157" cy="273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29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1902-76FF-E145-A3EA-6CF868D5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" y="389418"/>
            <a:ext cx="7886700" cy="652461"/>
          </a:xfrm>
        </p:spPr>
        <p:txBody>
          <a:bodyPr>
            <a:normAutofit fontScale="90000"/>
          </a:bodyPr>
          <a:lstStyle/>
          <a:p>
            <a:r>
              <a:rPr lang="en-US" i="1" cap="none" dirty="0">
                <a:latin typeface="+mn-lt"/>
              </a:rPr>
              <a:t>Solution Selling Built Around the Branch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0A8EEF-E278-4C4C-B4F5-354F45F3B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63" y="1670756"/>
            <a:ext cx="7618125" cy="348123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0578D-8B70-B647-BF1C-F10447ABC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0693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/>
          <p:cNvSpPr>
            <a:spLocks noGrp="1"/>
          </p:cNvSpPr>
          <p:nvPr>
            <p:ph type="title" idx="4294967295"/>
          </p:nvPr>
        </p:nvSpPr>
        <p:spPr>
          <a:xfrm>
            <a:off x="539989" y="248596"/>
            <a:ext cx="5149918" cy="609600"/>
          </a:xfrm>
        </p:spPr>
        <p:txBody>
          <a:bodyPr>
            <a:normAutofit fontScale="90000"/>
          </a:bodyPr>
          <a:lstStyle/>
          <a:p>
            <a:r>
              <a:rPr lang="en-US" sz="4000" b="1" i="1" dirty="0">
                <a:solidFill>
                  <a:srgbClr val="0F406A"/>
                </a:solidFill>
              </a:rPr>
              <a:t>XLR -  </a:t>
            </a:r>
            <a:r>
              <a:rPr lang="en-US" sz="3600" b="1" i="1" dirty="0">
                <a:solidFill>
                  <a:srgbClr val="0F406A"/>
                </a:solidFill>
              </a:rPr>
              <a:t>4 ½” Drive-Up System</a:t>
            </a:r>
            <a:br>
              <a:rPr lang="en-US" sz="1800" b="1" dirty="0">
                <a:solidFill>
                  <a:srgbClr val="0F406A"/>
                </a:solidFill>
              </a:rPr>
            </a:br>
            <a:endParaRPr lang="en-US" sz="1800" i="1" dirty="0">
              <a:solidFill>
                <a:srgbClr val="00B050"/>
              </a:solidFill>
            </a:endParaRPr>
          </a:p>
        </p:txBody>
      </p:sp>
      <p:sp>
        <p:nvSpPr>
          <p:cNvPr id="30722" name="Rectangle 5"/>
          <p:cNvSpPr>
            <a:spLocks noGrp="1"/>
          </p:cNvSpPr>
          <p:nvPr>
            <p:ph type="body" sz="half" idx="4294967295"/>
          </p:nvPr>
        </p:nvSpPr>
        <p:spPr>
          <a:xfrm>
            <a:off x="3259017" y="969162"/>
            <a:ext cx="5756031" cy="46838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dirty="0">
                <a:solidFill>
                  <a:srgbClr val="1F4BC7"/>
                </a:solidFill>
              </a:rPr>
              <a:t>Built upon the legacy of the HA1000!</a:t>
            </a:r>
          </a:p>
          <a:p>
            <a:r>
              <a:rPr lang="en-US" sz="2000" dirty="0"/>
              <a:t>Both overhead and underground</a:t>
            </a:r>
          </a:p>
          <a:p>
            <a:r>
              <a:rPr lang="en-US" sz="2000" dirty="0"/>
              <a:t>Stainless Steel body – front and back</a:t>
            </a:r>
          </a:p>
          <a:p>
            <a:r>
              <a:rPr lang="en-US" sz="2000" dirty="0"/>
              <a:t>Top surround and base are ABS polymer</a:t>
            </a:r>
          </a:p>
          <a:p>
            <a:r>
              <a:rPr lang="en-US" sz="2000" dirty="0"/>
              <a:t>Service from the front</a:t>
            </a:r>
          </a:p>
          <a:p>
            <a:r>
              <a:rPr lang="en-US" sz="2000" dirty="0"/>
              <a:t>Two sets of call/send buttons</a:t>
            </a:r>
          </a:p>
          <a:p>
            <a:r>
              <a:rPr lang="en-US" sz="2000" dirty="0"/>
              <a:t>Integrated tubular design for two-way video </a:t>
            </a:r>
          </a:p>
          <a:p>
            <a:r>
              <a:rPr lang="en-US" sz="2000" dirty="0"/>
              <a:t>Improved location and housings of speaker and microphone </a:t>
            </a:r>
            <a:r>
              <a:rPr lang="en-US" sz="2000" dirty="0">
                <a:sym typeface="Wingdings" panose="05000000000000000000" pitchFamily="2" charset="2"/>
              </a:rPr>
              <a:t> better audio quality</a:t>
            </a:r>
          </a:p>
          <a:p>
            <a:r>
              <a:rPr lang="en-US" sz="2000" dirty="0"/>
              <a:t>Optional Heater / Airflow kit (with thermostat)</a:t>
            </a:r>
          </a:p>
          <a:p>
            <a:r>
              <a:rPr lang="en-US" sz="2000" dirty="0"/>
              <a:t>No Truck Base needed……We will increase the overall height of the frame to accommodate extra height needed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600649-D914-4D26-A7E7-857C13C64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2" y="1014830"/>
            <a:ext cx="2455065" cy="53368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9AF47E-61A6-4951-92E3-0333D0E13801}"/>
              </a:ext>
            </a:extLst>
          </p:cNvPr>
          <p:cNvSpPr txBox="1"/>
          <p:nvPr/>
        </p:nvSpPr>
        <p:spPr>
          <a:xfrm>
            <a:off x="1915617" y="5679820"/>
            <a:ext cx="11314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Audio </a:t>
            </a:r>
          </a:p>
          <a:p>
            <a:r>
              <a:rPr lang="en-US" sz="1100" dirty="0">
                <a:solidFill>
                  <a:srgbClr val="FF0000"/>
                </a:solidFill>
              </a:rPr>
              <a:t>console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E568D7-5456-4C80-9158-D35D2317FD40}"/>
              </a:ext>
            </a:extLst>
          </p:cNvPr>
          <p:cNvSpPr txBox="1"/>
          <p:nvPr/>
        </p:nvSpPr>
        <p:spPr>
          <a:xfrm>
            <a:off x="1703635" y="3216520"/>
            <a:ext cx="15553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Optional 2-way video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2E060-60CE-4FFC-A213-4EBF9E2EE9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3" t="3435" r="16878" b="5675"/>
          <a:stretch/>
        </p:blipFill>
        <p:spPr>
          <a:xfrm>
            <a:off x="1938264" y="3642438"/>
            <a:ext cx="983253" cy="204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838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/>
          <p:cNvSpPr>
            <a:spLocks noGrp="1"/>
          </p:cNvSpPr>
          <p:nvPr>
            <p:ph type="title" idx="4294967295"/>
          </p:nvPr>
        </p:nvSpPr>
        <p:spPr>
          <a:xfrm>
            <a:off x="335952" y="235953"/>
            <a:ext cx="6012094" cy="609600"/>
          </a:xfrm>
        </p:spPr>
        <p:txBody>
          <a:bodyPr>
            <a:normAutofit fontScale="90000"/>
          </a:bodyPr>
          <a:lstStyle/>
          <a:p>
            <a:r>
              <a:rPr lang="en-US" sz="4000" b="1" i="1" dirty="0">
                <a:solidFill>
                  <a:srgbClr val="0F406A"/>
                </a:solidFill>
              </a:rPr>
              <a:t>  HA47 &amp; HA33</a:t>
            </a:r>
            <a:br>
              <a:rPr lang="en-US" sz="1800" b="1" dirty="0">
                <a:solidFill>
                  <a:srgbClr val="0F406A"/>
                </a:solidFill>
              </a:rPr>
            </a:br>
            <a:endParaRPr lang="en-US" sz="1800" i="1" dirty="0">
              <a:solidFill>
                <a:srgbClr val="00B050"/>
              </a:solidFill>
            </a:endParaRPr>
          </a:p>
        </p:txBody>
      </p:sp>
      <p:sp>
        <p:nvSpPr>
          <p:cNvPr id="30722" name="Rectangle 5"/>
          <p:cNvSpPr>
            <a:spLocks noGrp="1"/>
          </p:cNvSpPr>
          <p:nvPr>
            <p:ph type="body" sz="half" idx="4294967295"/>
          </p:nvPr>
        </p:nvSpPr>
        <p:spPr>
          <a:xfrm>
            <a:off x="4341809" y="902326"/>
            <a:ext cx="4589585" cy="486320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1F4BC7"/>
                </a:solidFill>
              </a:rPr>
              <a:t>HA47 </a:t>
            </a:r>
            <a:r>
              <a:rPr lang="en-US" sz="2000" dirty="0">
                <a:solidFill>
                  <a:srgbClr val="1F4BC7"/>
                </a:solidFill>
              </a:rPr>
              <a:t>–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i="1" dirty="0"/>
              <a:t>Light Commercial Unit</a:t>
            </a:r>
            <a:endParaRPr lang="en-US" sz="2000" i="1" dirty="0">
              <a:solidFill>
                <a:srgbClr val="1F4BC7"/>
              </a:solidFill>
            </a:endParaRPr>
          </a:p>
          <a:p>
            <a:pPr lvl="1"/>
            <a:r>
              <a:rPr lang="en-US" sz="1600" dirty="0"/>
              <a:t>Can operate as both a retail and a commercial unit</a:t>
            </a:r>
          </a:p>
          <a:p>
            <a:pPr lvl="1"/>
            <a:r>
              <a:rPr lang="en-US" sz="1600" dirty="0"/>
              <a:t>Transports 12 to 15 pounds</a:t>
            </a:r>
          </a:p>
          <a:p>
            <a:pPr lvl="1"/>
            <a:r>
              <a:rPr lang="en-US" sz="1600" dirty="0"/>
              <a:t>4x7 type large carrier</a:t>
            </a:r>
          </a:p>
          <a:p>
            <a:pPr lvl="1"/>
            <a:r>
              <a:rPr lang="en-US" sz="1600" dirty="0"/>
              <a:t>Blowers/motors inside customer unit</a:t>
            </a:r>
          </a:p>
          <a:p>
            <a:pPr lvl="1"/>
            <a:r>
              <a:rPr lang="en-US" sz="1600" dirty="0"/>
              <a:t>Same control board as in HA33 and XLR</a:t>
            </a:r>
          </a:p>
          <a:p>
            <a:pPr lvl="1"/>
            <a:r>
              <a:rPr lang="en-US" sz="1600" dirty="0"/>
              <a:t>2-way video can be added as an option</a:t>
            </a:r>
          </a:p>
          <a:p>
            <a:endParaRPr lang="en-US" sz="2000" b="1" dirty="0">
              <a:solidFill>
                <a:srgbClr val="1F4BC7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1F4BC7"/>
                </a:solidFill>
              </a:rPr>
              <a:t>HA33 - </a:t>
            </a:r>
            <a:r>
              <a:rPr lang="en-US" sz="2000" i="1" dirty="0"/>
              <a:t>Heavy duty commercial unit</a:t>
            </a:r>
          </a:p>
          <a:p>
            <a:pPr lvl="1"/>
            <a:r>
              <a:rPr lang="en-US" sz="1600" dirty="0"/>
              <a:t>Available in both 8” and 10” units</a:t>
            </a:r>
          </a:p>
          <a:p>
            <a:pPr lvl="1"/>
            <a:r>
              <a:rPr lang="en-US" sz="1600" dirty="0"/>
              <a:t>Transport up to 25lbs.</a:t>
            </a:r>
          </a:p>
          <a:p>
            <a:pPr lvl="1"/>
            <a:r>
              <a:rPr lang="en-US" sz="1600" dirty="0"/>
              <a:t>Commercial system used for moving heavier items</a:t>
            </a:r>
          </a:p>
          <a:p>
            <a:pPr lvl="1"/>
            <a:r>
              <a:rPr lang="en-US" sz="1600" dirty="0"/>
              <a:t>Captive Carrier</a:t>
            </a:r>
          </a:p>
          <a:p>
            <a:pPr lvl="1"/>
            <a:r>
              <a:rPr lang="en-US" sz="1600" dirty="0"/>
              <a:t>Great for replacing Diebold 8”</a:t>
            </a:r>
          </a:p>
          <a:p>
            <a:pPr lvl="1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Blowers/motors mounted up in canopy or remote location</a:t>
            </a:r>
          </a:p>
          <a:p>
            <a:pPr lvl="1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Stainless Steel construction</a:t>
            </a:r>
          </a:p>
          <a:p>
            <a:pPr lvl="1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Optional 2-way video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78371" y="4805485"/>
            <a:ext cx="694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HA33</a:t>
            </a:r>
          </a:p>
          <a:p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69519" y="2629716"/>
            <a:ext cx="694969" cy="319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HA47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CF1278-4B96-4CB9-9CB8-1271485DBD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13" t="19592" r="24784" b="2783"/>
          <a:stretch/>
        </p:blipFill>
        <p:spPr>
          <a:xfrm>
            <a:off x="237342" y="337553"/>
            <a:ext cx="1462497" cy="34801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285206-44A2-44BC-B040-70565FB36E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3" t="24490" r="16918" b="11716"/>
          <a:stretch/>
        </p:blipFill>
        <p:spPr>
          <a:xfrm>
            <a:off x="2471601" y="2807003"/>
            <a:ext cx="1906007" cy="29538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71C6A5-65AA-456B-9E49-980200768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7972" y="1515082"/>
            <a:ext cx="1356946" cy="111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72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/>
          <p:cNvSpPr>
            <a:spLocks noGrp="1"/>
          </p:cNvSpPr>
          <p:nvPr>
            <p:ph type="title" idx="4294967295"/>
          </p:nvPr>
        </p:nvSpPr>
        <p:spPr>
          <a:xfrm>
            <a:off x="335952" y="235953"/>
            <a:ext cx="6012094" cy="609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i="1" dirty="0">
                <a:solidFill>
                  <a:srgbClr val="0F406A"/>
                </a:solidFill>
              </a:rPr>
              <a:t>HA33</a:t>
            </a:r>
            <a:br>
              <a:rPr lang="en-US" sz="1800" b="1" dirty="0">
                <a:solidFill>
                  <a:srgbClr val="0F406A"/>
                </a:solidFill>
              </a:rPr>
            </a:br>
            <a:endParaRPr lang="en-US" sz="1800" i="1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D75D35-1D85-412B-A972-FB0C03B50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839" y="681800"/>
            <a:ext cx="3540405" cy="47876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FA0BF2-1327-4B54-9651-F3B1AB8BA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997" y="1291400"/>
            <a:ext cx="3956403" cy="337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255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11" descr="Counter Teller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0" r="6946" b="6291"/>
          <a:stretch>
            <a:fillRect/>
          </a:stretch>
        </p:blipFill>
        <p:spPr bwMode="auto">
          <a:xfrm>
            <a:off x="1615921" y="4911128"/>
            <a:ext cx="2243577" cy="175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2" descr="99-9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540" y="3955237"/>
            <a:ext cx="314966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9725" y="1414405"/>
            <a:ext cx="1748744" cy="32623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36" y="986782"/>
            <a:ext cx="1794933" cy="4038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378" y="493652"/>
            <a:ext cx="1741620" cy="39186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3736" y="191028"/>
            <a:ext cx="4886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F406A"/>
                </a:solidFill>
                <a:latin typeface="+mj-lt"/>
              </a:rPr>
              <a:t>Teller Terminal Options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1729" y="5141675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+mn-lt"/>
              </a:rPr>
              <a:t>Extended Teller with Stabilizer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8393" y="5318128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+mn-lt"/>
              </a:rPr>
              <a:t>Thru the counter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56982" y="4692915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+mn-lt"/>
              </a:rPr>
              <a:t>Downsend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68219" y="5411417"/>
            <a:ext cx="80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+mn-lt"/>
              </a:rPr>
              <a:t>Standard overhead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0142" y="4510697"/>
            <a:ext cx="106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+mn-lt"/>
              </a:rPr>
              <a:t>Wall mount bracket with clear tube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578" y="1308529"/>
            <a:ext cx="1741193" cy="21414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58570" y="3410170"/>
            <a:ext cx="12410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Double sided teller</a:t>
            </a:r>
          </a:p>
        </p:txBody>
      </p:sp>
    </p:spTree>
    <p:extLst>
      <p:ext uri="{BB962C8B-B14F-4D97-AF65-F5344CB8AC3E}">
        <p14:creationId xmlns:p14="http://schemas.microsoft.com/office/powerpoint/2010/main" val="4356420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1" y="212946"/>
            <a:ext cx="4272813" cy="581911"/>
          </a:xfrm>
        </p:spPr>
        <p:txBody>
          <a:bodyPr>
            <a:noAutofit/>
          </a:bodyPr>
          <a:lstStyle/>
          <a:p>
            <a:pPr algn="l"/>
            <a:r>
              <a:rPr lang="en-US" sz="3600" b="1" i="1" dirty="0">
                <a:solidFill>
                  <a:srgbClr val="0F406A"/>
                </a:solidFill>
                <a:latin typeface="+mj-lt"/>
              </a:rPr>
              <a:t>Drive-Up Options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91" y="2934176"/>
            <a:ext cx="1956758" cy="3228975"/>
          </a:xfrm>
        </p:spPr>
      </p:pic>
      <p:sp>
        <p:nvSpPr>
          <p:cNvPr id="7" name="TextBox 6"/>
          <p:cNvSpPr txBox="1"/>
          <p:nvPr/>
        </p:nvSpPr>
        <p:spPr>
          <a:xfrm>
            <a:off x="2786154" y="5224166"/>
            <a:ext cx="10014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15 inch two-way video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91" y="960962"/>
            <a:ext cx="1447800" cy="1809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10" y="926321"/>
            <a:ext cx="2703921" cy="18026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971" y="3635960"/>
            <a:ext cx="2724392" cy="20498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4645" y="2141161"/>
            <a:ext cx="6890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10 inch two-way video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61136" y="4333219"/>
            <a:ext cx="10261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License plate camera – now with IP/Analog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04824" y="2452445"/>
            <a:ext cx="91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Diverter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93296" y="2998189"/>
            <a:ext cx="2514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Other Options…….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way video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Teller mount brackets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Overhead conduit kit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Truck height XLR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Truck 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Riser 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79F356-7E45-4B8C-84CB-1A01008E6311}"/>
              </a:ext>
            </a:extLst>
          </p:cNvPr>
          <p:cNvSpPr/>
          <p:nvPr/>
        </p:nvSpPr>
        <p:spPr>
          <a:xfrm>
            <a:off x="6132192" y="3285136"/>
            <a:ext cx="27243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Add audio/video to competitors’ equipment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7A0B82-A03C-45A9-8B91-A1127B9DDE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23" t="9726" r="46541" b="43165"/>
          <a:stretch/>
        </p:blipFill>
        <p:spPr>
          <a:xfrm>
            <a:off x="5473322" y="3958168"/>
            <a:ext cx="1317740" cy="14814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65966-A1A6-4CBC-859E-7FA94C356D2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0" r="24006" b="29786"/>
          <a:stretch/>
        </p:blipFill>
        <p:spPr>
          <a:xfrm>
            <a:off x="5586523" y="507137"/>
            <a:ext cx="3192840" cy="271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226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2369" y="358242"/>
            <a:ext cx="6458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F406A"/>
                </a:solidFill>
                <a:latin typeface="+mj-lt"/>
              </a:rPr>
              <a:t>Point to Point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3" y="1304827"/>
            <a:ext cx="3352574" cy="3581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344" y="3282884"/>
            <a:ext cx="2022856" cy="2514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498" y="1004573"/>
            <a:ext cx="1659467" cy="3733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50333" y="5017204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HT-15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34200" y="4804946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HT-19</a:t>
            </a:r>
          </a:p>
        </p:txBody>
      </p:sp>
    </p:spTree>
    <p:extLst>
      <p:ext uri="{BB962C8B-B14F-4D97-AF65-F5344CB8AC3E}">
        <p14:creationId xmlns:p14="http://schemas.microsoft.com/office/powerpoint/2010/main" val="31136025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B94231E-D70F-4156-97A1-1608737F2FF4}"/>
              </a:ext>
            </a:extLst>
          </p:cNvPr>
          <p:cNvSpPr/>
          <p:nvPr/>
        </p:nvSpPr>
        <p:spPr>
          <a:xfrm>
            <a:off x="1597890" y="2309222"/>
            <a:ext cx="31865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Designed to fit those units installed that need to be converted to a truck lane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291AEE"/>
                </a:solidFill>
              </a:rPr>
              <a:t>Part # XLR-ATB </a:t>
            </a:r>
            <a:r>
              <a:rPr lang="en-US" sz="1600" dirty="0"/>
              <a:t>for upsend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291AEE"/>
                </a:solidFill>
              </a:rPr>
              <a:t>Part # XLRD-ATB </a:t>
            </a:r>
            <a:r>
              <a:rPr lang="en-US" sz="1600" dirty="0"/>
              <a:t>for downsend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5D1383-E3AB-4DFD-8624-B3D8A3F5212A}"/>
              </a:ext>
            </a:extLst>
          </p:cNvPr>
          <p:cNvSpPr/>
          <p:nvPr/>
        </p:nvSpPr>
        <p:spPr>
          <a:xfrm>
            <a:off x="485423" y="196974"/>
            <a:ext cx="71004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F406A"/>
                </a:solidFill>
                <a:latin typeface="+mj-lt"/>
              </a:rPr>
              <a:t>NEW HA-1000XLR Accessories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21058B-5BDA-401F-8DB7-C16B3116D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43" y="2394309"/>
            <a:ext cx="2190375" cy="1684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EF0B58-C6A0-4B58-8CAF-22D2D476E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504" y="4638893"/>
            <a:ext cx="2031075" cy="1385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F762B6-F4ED-4E0A-B962-F334AC2E0520}"/>
              </a:ext>
            </a:extLst>
          </p:cNvPr>
          <p:cNvSpPr/>
          <p:nvPr/>
        </p:nvSpPr>
        <p:spPr>
          <a:xfrm>
            <a:off x="288048" y="4555888"/>
            <a:ext cx="13976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New Truck Base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76F78A-6296-4969-BA49-348386938A13}"/>
              </a:ext>
            </a:extLst>
          </p:cNvPr>
          <p:cNvSpPr/>
          <p:nvPr/>
        </p:nvSpPr>
        <p:spPr>
          <a:xfrm>
            <a:off x="188629" y="1849639"/>
            <a:ext cx="26807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Add-on Truck Base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7B9008-6CB6-4D7E-866C-81C64DD2B220}"/>
              </a:ext>
            </a:extLst>
          </p:cNvPr>
          <p:cNvSpPr/>
          <p:nvPr/>
        </p:nvSpPr>
        <p:spPr>
          <a:xfrm>
            <a:off x="5254222" y="3825965"/>
            <a:ext cx="386009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NEW XLR-LED Light Kits </a:t>
            </a:r>
            <a:r>
              <a:rPr lang="en-US" dirty="0"/>
              <a:t>for overhead HA1000-XLR to add some pizazz to drive-up.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Various color &amp; flash pattern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Remote controlled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Night lock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Available mid-Q3</a:t>
            </a:r>
          </a:p>
        </p:txBody>
      </p:sp>
      <p:pic>
        <p:nvPicPr>
          <p:cNvPr id="12" name="Picture 11" descr="A picture containing building, wall, sitting&#10;&#10;Description generated with very high confidence">
            <a:extLst>
              <a:ext uri="{FF2B5EF4-FFF2-40B4-BE49-F238E27FC236}">
                <a16:creationId xmlns:a16="http://schemas.microsoft.com/office/drawing/2014/main" id="{46A8532B-82EC-4763-920C-029504D80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539" y="1206544"/>
            <a:ext cx="910949" cy="2598173"/>
          </a:xfrm>
          <a:prstGeom prst="rect">
            <a:avLst/>
          </a:prstGeom>
        </p:spPr>
      </p:pic>
      <p:pic>
        <p:nvPicPr>
          <p:cNvPr id="13" name="Picture 12" descr="A picture containing building, object, sitting, ground&#10;&#10;Description generated with very high confidence">
            <a:extLst>
              <a:ext uri="{FF2B5EF4-FFF2-40B4-BE49-F238E27FC236}">
                <a16:creationId xmlns:a16="http://schemas.microsoft.com/office/drawing/2014/main" id="{5C66B7EB-E638-4408-BE6B-7902BE6DD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93" y="1198407"/>
            <a:ext cx="910949" cy="2614445"/>
          </a:xfrm>
          <a:prstGeom prst="rect">
            <a:avLst/>
          </a:prstGeom>
        </p:spPr>
      </p:pic>
      <p:pic>
        <p:nvPicPr>
          <p:cNvPr id="15" name="Picture 14" descr="A picture containing building, object, wall&#10;&#10;Description generated with very high confidence">
            <a:extLst>
              <a:ext uri="{FF2B5EF4-FFF2-40B4-BE49-F238E27FC236}">
                <a16:creationId xmlns:a16="http://schemas.microsoft.com/office/drawing/2014/main" id="{BFC8B6D1-3FC5-41B2-B184-173C27AD86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4701" y="1190272"/>
            <a:ext cx="979080" cy="261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023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5D1383-E3AB-4DFD-8624-B3D8A3F5212A}"/>
              </a:ext>
            </a:extLst>
          </p:cNvPr>
          <p:cNvSpPr/>
          <p:nvPr/>
        </p:nvSpPr>
        <p:spPr>
          <a:xfrm>
            <a:off x="6862713" y="196974"/>
            <a:ext cx="20644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i="1" dirty="0">
                <a:solidFill>
                  <a:srgbClr val="0F406A"/>
                </a:solidFill>
                <a:latin typeface="+mj-lt"/>
              </a:rPr>
              <a:t>Coming </a:t>
            </a:r>
          </a:p>
          <a:p>
            <a:pPr algn="r"/>
            <a:r>
              <a:rPr lang="en-US" sz="3600" b="1" i="1" dirty="0">
                <a:solidFill>
                  <a:srgbClr val="0F406A"/>
                </a:solidFill>
                <a:latin typeface="+mj-lt"/>
              </a:rPr>
              <a:t>Soon!</a:t>
            </a:r>
          </a:p>
          <a:p>
            <a:pPr algn="r"/>
            <a:endParaRPr lang="en-US" sz="3600" b="1" i="1" dirty="0">
              <a:solidFill>
                <a:srgbClr val="0F406A"/>
              </a:solidFill>
              <a:latin typeface="+mj-lt"/>
            </a:endParaRPr>
          </a:p>
          <a:p>
            <a:pPr algn="r"/>
            <a:r>
              <a:rPr lang="en-US" sz="2400" b="1" i="1" dirty="0">
                <a:solidFill>
                  <a:srgbClr val="0F406A"/>
                </a:solidFill>
                <a:latin typeface="+mj-lt"/>
              </a:rPr>
              <a:t>Plus Anti-Bacterial Carriers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E2CA0A-E7B3-4741-BAD3-1F0C45324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16" y="196974"/>
            <a:ext cx="6389573" cy="646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884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3651" y="464186"/>
            <a:ext cx="32508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F406A"/>
                </a:solidFill>
                <a:latin typeface="+mj-lt"/>
              </a:rPr>
              <a:t>XLR Riser Plate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767" y="2136294"/>
            <a:ext cx="4001014" cy="3279768"/>
          </a:xfrm>
          <a:prstGeom prst="rect">
            <a:avLst/>
          </a:prstGeom>
        </p:spPr>
      </p:pic>
      <p:pic>
        <p:nvPicPr>
          <p:cNvPr id="9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42" y="1406988"/>
            <a:ext cx="3345585" cy="4038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10724" y="4987284"/>
            <a:ext cx="17068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</a:rPr>
              <a:t>Part#  XLR-21K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67554" y="1624182"/>
            <a:ext cx="22684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Riser plate to cover footprint when replacing HA1000s &amp; certain competitors’ equipment</a:t>
            </a:r>
          </a:p>
        </p:txBody>
      </p:sp>
    </p:spTree>
    <p:extLst>
      <p:ext uri="{BB962C8B-B14F-4D97-AF65-F5344CB8AC3E}">
        <p14:creationId xmlns:p14="http://schemas.microsoft.com/office/powerpoint/2010/main" val="23499151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3650" y="464186"/>
            <a:ext cx="73934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F406A"/>
                </a:solidFill>
                <a:latin typeface="+mj-lt"/>
              </a:rPr>
              <a:t>Teller Cash Recycler – Gunnebo TCR7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3651" y="5190219"/>
            <a:ext cx="17311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</a:rPr>
              <a:t>Gunnebo TCR7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25024" y="1868118"/>
            <a:ext cx="42427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Four Teller Installation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103FB6-FE70-4202-848B-7A2062B70C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74" b="96022" l="10000" r="90000">
                        <a14:foregroundMark x1="60260" y1="92178" x2="50260" y2="92178"/>
                        <a14:foregroundMark x1="59479" y1="96089" x2="54375" y2="96089"/>
                        <a14:foregroundMark x1="82135" y1="9305" x2="59635" y2="4788"/>
                        <a14:foregroundMark x1="49635" y1="4383" x2="49635" y2="4383"/>
                        <a14:foregroundMark x1="59167" y1="3574" x2="59167" y2="3574"/>
                        <a14:foregroundMark x1="40469" y1="13823" x2="49063" y2="19083"/>
                        <a14:foregroundMark x1="49063" y1="19083" x2="51042" y2="23466"/>
                        <a14:foregroundMark x1="55521" y1="18139" x2="40469" y2="21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70" r="14075"/>
          <a:stretch/>
        </p:blipFill>
        <p:spPr>
          <a:xfrm>
            <a:off x="101841" y="1320985"/>
            <a:ext cx="3114735" cy="3658766"/>
          </a:xfrm>
          <a:prstGeom prst="rect">
            <a:avLst/>
          </a:prstGeom>
        </p:spPr>
      </p:pic>
      <p:pic>
        <p:nvPicPr>
          <p:cNvPr id="15" name="Content Placeholder 11">
            <a:extLst>
              <a:ext uri="{FF2B5EF4-FFF2-40B4-BE49-F238E27FC236}">
                <a16:creationId xmlns:a16="http://schemas.microsoft.com/office/drawing/2014/main" id="{720FBBB5-EA8C-4CBE-8564-E62C2CDB05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4445" b="1027"/>
          <a:stretch/>
        </p:blipFill>
        <p:spPr>
          <a:xfrm>
            <a:off x="3811531" y="2394834"/>
            <a:ext cx="4932909" cy="338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72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BA25F-E5EB-4B67-802B-539A27368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45666"/>
            <a:ext cx="8337883" cy="715527"/>
          </a:xfrm>
        </p:spPr>
        <p:txBody>
          <a:bodyPr>
            <a:noAutofit/>
          </a:bodyPr>
          <a:lstStyle/>
          <a:p>
            <a:pPr algn="l"/>
            <a:r>
              <a:rPr lang="en-US" sz="2800" b="1" i="1" dirty="0">
                <a:solidFill>
                  <a:srgbClr val="0F406A"/>
                </a:solidFill>
              </a:rPr>
              <a:t>Number of Bank Branches of FDIC insured commercial Banks in 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D5C0EC-A7DF-4F9A-9F50-F6B0DEA22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68" y="1195754"/>
            <a:ext cx="8789064" cy="48394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C968F2-8777-4B8E-9F11-E75B557923BE}"/>
              </a:ext>
            </a:extLst>
          </p:cNvPr>
          <p:cNvSpPr txBox="1"/>
          <p:nvPr/>
        </p:nvSpPr>
        <p:spPr>
          <a:xfrm>
            <a:off x="7828361" y="2042975"/>
            <a:ext cx="758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77,647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078DAE-FC76-4553-B90A-D2AD38570F9D}"/>
              </a:ext>
            </a:extLst>
          </p:cNvPr>
          <p:cNvSpPr txBox="1"/>
          <p:nvPr/>
        </p:nvSpPr>
        <p:spPr>
          <a:xfrm>
            <a:off x="4165037" y="1904993"/>
            <a:ext cx="758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82,425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535C0D-C900-4346-A991-A394CB284EDA}"/>
              </a:ext>
            </a:extLst>
          </p:cNvPr>
          <p:cNvSpPr txBox="1"/>
          <p:nvPr/>
        </p:nvSpPr>
        <p:spPr>
          <a:xfrm>
            <a:off x="4024414" y="1190219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21,122 CU </a:t>
            </a:r>
          </a:p>
          <a:p>
            <a:pPr algn="ctr"/>
            <a:r>
              <a:rPr lang="en-US" sz="1600" b="1" dirty="0"/>
              <a:t>Branches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DFD341-7CAF-4567-A8AB-314459474F24}"/>
              </a:ext>
            </a:extLst>
          </p:cNvPr>
          <p:cNvSpPr txBox="1"/>
          <p:nvPr/>
        </p:nvSpPr>
        <p:spPr>
          <a:xfrm>
            <a:off x="7638115" y="1204287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22,078 CU</a:t>
            </a:r>
          </a:p>
          <a:p>
            <a:pPr algn="ctr"/>
            <a:r>
              <a:rPr lang="en-US" sz="1600" b="1" dirty="0"/>
              <a:t>Branches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ECC2D3D-C35A-4820-9CDC-8133D4B48A95}"/>
              </a:ext>
            </a:extLst>
          </p:cNvPr>
          <p:cNvSpPr/>
          <p:nvPr/>
        </p:nvSpPr>
        <p:spPr>
          <a:xfrm rot="20856043">
            <a:off x="1072638" y="1770625"/>
            <a:ext cx="3853154" cy="146218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71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38062"/>
            <a:ext cx="8229600" cy="466625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002060"/>
                </a:solidFill>
              </a:rPr>
              <a:t>TCR7 – New Design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F96323-785E-46B1-8B46-15495BD6CC1E}"/>
              </a:ext>
            </a:extLst>
          </p:cNvPr>
          <p:cNvSpPr/>
          <p:nvPr/>
        </p:nvSpPr>
        <p:spPr>
          <a:xfrm>
            <a:off x="219121" y="802466"/>
            <a:ext cx="5507879" cy="4393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UL-291 safe rating new rating w/ high tensile steel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 Muted Color Scheme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Reduced width by 3.7” from 20.7” to 17”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Plastic vacuumed formed parts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10.1” touch screen, largest screen in the industry</a:t>
            </a:r>
          </a:p>
          <a:p>
            <a:pPr marL="285750" indent="-285750">
              <a:lnSpc>
                <a:spcPct val="107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Improved outer door locking mechanism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 design does not require any software changes 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 drive the coin dispenser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Serial number tracking on robbery dispense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 hold 5 robbery dispenses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 Searchlight integration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Track and record TCR interactions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 cleaning cards and kits available</a:t>
            </a:r>
          </a:p>
          <a:p>
            <a:pPr marL="285750" indent="-285750">
              <a:lnSpc>
                <a:spcPct val="107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Power and data connection moved within the top cover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8F5E89-9CD2-4145-8A3E-4284A9ADC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211" y="2908995"/>
            <a:ext cx="2091456" cy="30816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0D12CB-1D19-4C04-917F-936E17373F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680" y="857907"/>
            <a:ext cx="3410199" cy="19164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C98CC51-24C2-49D9-B572-018C29FB34AD}"/>
              </a:ext>
            </a:extLst>
          </p:cNvPr>
          <p:cNvSpPr/>
          <p:nvPr/>
        </p:nvSpPr>
        <p:spPr>
          <a:xfrm>
            <a:off x="6188150" y="602341"/>
            <a:ext cx="1637414" cy="127296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91255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1902-76FF-E145-A3EA-6CF868D5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79" y="422895"/>
            <a:ext cx="8317653" cy="652461"/>
          </a:xfrm>
        </p:spPr>
        <p:txBody>
          <a:bodyPr>
            <a:normAutofit fontScale="90000"/>
          </a:bodyPr>
          <a:lstStyle/>
          <a:p>
            <a:r>
              <a:rPr lang="en-US" i="1" cap="none" dirty="0"/>
              <a:t>Hamilton Activities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7FBD2-FD73-4C4E-B2A8-1CB0B48CB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480" y="1150069"/>
            <a:ext cx="8509564" cy="4449453"/>
          </a:xfrm>
        </p:spPr>
        <p:txBody>
          <a:bodyPr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Webinars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Updating collateral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</a:rPr>
              <a:t>Brochures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</a:rPr>
              <a:t>Battlecards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</a:rPr>
              <a:t>Drawings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Updated websites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0578D-8B70-B647-BF1C-F10447ABC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7584C8-F73A-44A9-B6E2-AC4A7C1ED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39670">
            <a:off x="4140810" y="1158405"/>
            <a:ext cx="3433955" cy="37377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FBD255-B9CA-457F-A32F-535D99EF5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7706">
            <a:off x="5574410" y="1153289"/>
            <a:ext cx="3192839" cy="363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692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51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i="1" dirty="0"/>
              <a:t>Thank you!</a:t>
            </a:r>
          </a:p>
          <a:p>
            <a:pPr marL="0" indent="0" algn="ctr">
              <a:buNone/>
            </a:pPr>
            <a:r>
              <a:rPr lang="en-US" sz="4800" b="1" i="1" dirty="0"/>
              <a:t>How can we help you to win business?</a:t>
            </a:r>
          </a:p>
        </p:txBody>
      </p:sp>
    </p:spTree>
    <p:extLst>
      <p:ext uri="{BB962C8B-B14F-4D97-AF65-F5344CB8AC3E}">
        <p14:creationId xmlns:p14="http://schemas.microsoft.com/office/powerpoint/2010/main" val="4022224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BA25F-E5EB-4B67-802B-539A27368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45666"/>
            <a:ext cx="8337883" cy="715527"/>
          </a:xfrm>
        </p:spPr>
        <p:txBody>
          <a:bodyPr>
            <a:noAutofit/>
          </a:bodyPr>
          <a:lstStyle/>
          <a:p>
            <a:pPr algn="l"/>
            <a:r>
              <a:rPr lang="en-US" sz="3200" b="1" i="1" dirty="0">
                <a:solidFill>
                  <a:srgbClr val="0F406A"/>
                </a:solidFill>
              </a:rPr>
              <a:t>Volume of US Cash in Circulation</a:t>
            </a: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205E3424-0D5C-42E9-B435-17D58B1AD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550" y="1576093"/>
            <a:ext cx="8700656" cy="376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69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BA25F-E5EB-4B67-802B-539A27368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45666"/>
            <a:ext cx="8337883" cy="715527"/>
          </a:xfrm>
        </p:spPr>
        <p:txBody>
          <a:bodyPr>
            <a:noAutofit/>
          </a:bodyPr>
          <a:lstStyle/>
          <a:p>
            <a:pPr algn="l"/>
            <a:r>
              <a:rPr lang="en-US" sz="3200" b="1" i="1" dirty="0">
                <a:solidFill>
                  <a:srgbClr val="0F406A"/>
                </a:solidFill>
              </a:rPr>
              <a:t>Volume of US Cash in Circulation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7BE5EA-56AC-45AE-8125-3273D0583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2" y="986477"/>
            <a:ext cx="8337882" cy="4975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A341737-D3D5-47C7-B3CF-79B692B46D86}"/>
              </a:ext>
            </a:extLst>
          </p:cNvPr>
          <p:cNvSpPr/>
          <p:nvPr/>
        </p:nvSpPr>
        <p:spPr>
          <a:xfrm>
            <a:off x="8210905" y="1600200"/>
            <a:ext cx="754895" cy="218326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59BB28-7ED2-4269-9E23-61935928DD33}"/>
              </a:ext>
            </a:extLst>
          </p:cNvPr>
          <p:cNvSpPr/>
          <p:nvPr/>
        </p:nvSpPr>
        <p:spPr>
          <a:xfrm>
            <a:off x="1658795" y="1600200"/>
            <a:ext cx="754895" cy="218326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6650D35-77CE-4426-9138-B7228538B9DC}"/>
              </a:ext>
            </a:extLst>
          </p:cNvPr>
          <p:cNvSpPr/>
          <p:nvPr/>
        </p:nvSpPr>
        <p:spPr>
          <a:xfrm>
            <a:off x="6642789" y="1600199"/>
            <a:ext cx="754895" cy="218326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87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1902-76FF-E145-A3EA-6CF868D5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" y="422895"/>
            <a:ext cx="7886700" cy="652461"/>
          </a:xfrm>
        </p:spPr>
        <p:txBody>
          <a:bodyPr>
            <a:normAutofit fontScale="90000"/>
          </a:bodyPr>
          <a:lstStyle/>
          <a:p>
            <a:r>
              <a:rPr lang="en-US" i="1" cap="none" dirty="0"/>
              <a:t>Why drive-up?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7FBD2-FD73-4C4E-B2A8-1CB0B48CB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480" y="1075621"/>
            <a:ext cx="8221028" cy="4115910"/>
          </a:xfrm>
        </p:spPr>
        <p:txBody>
          <a:bodyPr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Overall convenience for customer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1.5 to 2 times more efficient than inside teller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Good alternative for low mobility customers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Can keep costly commercial transactions outside of branch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Supports American “drive-through/car” 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Safer environment for tellers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Very convenient for parents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0578D-8B70-B647-BF1C-F10447ABC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43C0EA-C4AF-4448-8DD4-81EE2F893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002" y="3026104"/>
            <a:ext cx="5344998" cy="278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78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1902-76FF-E145-A3EA-6CF868D5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" y="422895"/>
            <a:ext cx="7886700" cy="652461"/>
          </a:xfrm>
        </p:spPr>
        <p:txBody>
          <a:bodyPr>
            <a:normAutofit fontScale="90000"/>
          </a:bodyPr>
          <a:lstStyle/>
          <a:p>
            <a:r>
              <a:rPr lang="en-US" i="1" cap="none" dirty="0"/>
              <a:t>Branch Design Basics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7FBD2-FD73-4C4E-B2A8-1CB0B48CB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480" y="1075620"/>
            <a:ext cx="8633742" cy="4851047"/>
          </a:xfrm>
        </p:spPr>
        <p:txBody>
          <a:bodyPr anchor="t">
            <a:normAutofit fontScale="6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Branch/Drive-up drivers: Cars and Cash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Sight Location/Planning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Deal or no deal drawer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General design rule for small/regional banks and credit unions - </a:t>
            </a:r>
            <a:r>
              <a:rPr lang="en-US" sz="3000" dirty="0">
                <a:solidFill>
                  <a:schemeClr val="tx1"/>
                </a:solidFill>
              </a:rPr>
              <a:t>50-60% drive-up traffic and 40-50% walk-in traffic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Determining placement of drive-up on site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</a:rPr>
              <a:t>Deal or no deal drawer (yes I said it again!)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Pros – commercial and customer traffic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Cons – limits branch design, one-to-one customer ratio, if you have it customers will almost ALWAYS pick the deal drawer first, commercial customers will have to wait.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</a:rPr>
              <a:t>Important to separate drive-up traffic from inside teller traffic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</a:rPr>
              <a:t>Ingress/Egress from street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Determine how commercial customers will be served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How the branch and drive-up are designed is a series of comprises and blending of sometimes conflicting strategies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0578D-8B70-B647-BF1C-F10447ABC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E69CB3-6B48-403F-AE93-36AEFB2D3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071" y="136525"/>
            <a:ext cx="3591613" cy="181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75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1902-76FF-E145-A3EA-6CF868D5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" y="422895"/>
            <a:ext cx="7886700" cy="652461"/>
          </a:xfrm>
        </p:spPr>
        <p:txBody>
          <a:bodyPr>
            <a:normAutofit fontScale="90000"/>
          </a:bodyPr>
          <a:lstStyle/>
          <a:p>
            <a:r>
              <a:rPr lang="en-US" i="1" cap="none" dirty="0"/>
              <a:t>Drive-up Design Good Practices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7FBD2-FD73-4C4E-B2A8-1CB0B48CB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480" y="1075356"/>
            <a:ext cx="8678898" cy="4591666"/>
          </a:xfrm>
        </p:spPr>
        <p:txBody>
          <a:bodyPr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Stacking four to five cars – 20’ per car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Good site lines – provide straight run; no severe turns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0578D-8B70-B647-BF1C-F10447ABC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8254CF-C024-499A-BE9F-09508CB2F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" y="2302209"/>
            <a:ext cx="6494309" cy="431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7790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3227</TotalTime>
  <Words>1196</Words>
  <Application>Microsoft Office PowerPoint</Application>
  <PresentationFormat>On-screen Show (4:3)</PresentationFormat>
  <Paragraphs>234</Paragraphs>
  <Slides>42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Times New Roman</vt:lpstr>
      <vt:lpstr>Wingdings</vt:lpstr>
      <vt:lpstr>Custom Design</vt:lpstr>
      <vt:lpstr>2_Custom Design</vt:lpstr>
      <vt:lpstr>1_Custom Design</vt:lpstr>
      <vt:lpstr>Drive-up Basics John Stroia President, Gunnebo North America and Hamilton Security</vt:lpstr>
      <vt:lpstr>Agenda</vt:lpstr>
      <vt:lpstr>Solution Selling Built Around the Branch</vt:lpstr>
      <vt:lpstr>Number of Bank Branches of FDIC insured commercial Banks in US</vt:lpstr>
      <vt:lpstr>Volume of US Cash in Circulation</vt:lpstr>
      <vt:lpstr>Volume of US Cash in Circulation</vt:lpstr>
      <vt:lpstr>Why drive-up?</vt:lpstr>
      <vt:lpstr>Branch Design Basics</vt:lpstr>
      <vt:lpstr>Drive-up Design Good Practices</vt:lpstr>
      <vt:lpstr>Drive-up Design Good Practices</vt:lpstr>
      <vt:lpstr>Drive-up Design Good Practices</vt:lpstr>
      <vt:lpstr>Drive-up Design Good Practices</vt:lpstr>
      <vt:lpstr>Drive-up Design Good Practices - Decisions</vt:lpstr>
      <vt:lpstr>Drive-up Design Good Practices - Decisions</vt:lpstr>
      <vt:lpstr>Drive-up Design – Head on</vt:lpstr>
      <vt:lpstr>Drive-up Design –  Downsend Addition</vt:lpstr>
      <vt:lpstr>Drive-up Design - Remote</vt:lpstr>
      <vt:lpstr>Drive-up Design – Pneumatic in first lane</vt:lpstr>
      <vt:lpstr>Drive-up Design – Lane with LP Camera</vt:lpstr>
      <vt:lpstr>Drive-up Design –  Examples</vt:lpstr>
      <vt:lpstr>Drive-up Design – Tandem Lanes</vt:lpstr>
      <vt:lpstr>Drive-up Design  - IRT, Diverter </vt:lpstr>
      <vt:lpstr>Drive-up Design –  First Lane Pneumatic</vt:lpstr>
      <vt:lpstr>Drive-up Design – Sharp Left Turn</vt:lpstr>
      <vt:lpstr>Drive-up Design – Poor Design</vt:lpstr>
      <vt:lpstr>Drive-up Design Good Practices - Decisions</vt:lpstr>
      <vt:lpstr>The Hamilton Difference</vt:lpstr>
      <vt:lpstr>Windows &amp; Deal Drawers </vt:lpstr>
      <vt:lpstr>PowerPoint Presentation</vt:lpstr>
      <vt:lpstr>XLR -  4 ½” Drive-Up System </vt:lpstr>
      <vt:lpstr>  HA47 &amp; HA33 </vt:lpstr>
      <vt:lpstr>HA33 </vt:lpstr>
      <vt:lpstr>PowerPoint Presentation</vt:lpstr>
      <vt:lpstr>Drive-Up Options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TCR7 – New Design </vt:lpstr>
      <vt:lpstr>Hamilton Activities</vt:lpstr>
      <vt:lpstr>PowerPoint Presentation</vt:lpstr>
    </vt:vector>
  </TitlesOfParts>
  <Company>Willow Marketing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Luke Woody</dc:creator>
  <cp:lastModifiedBy>Stroia, John</cp:lastModifiedBy>
  <cp:revision>53</cp:revision>
  <dcterms:created xsi:type="dcterms:W3CDTF">2018-09-15T17:10:29Z</dcterms:created>
  <dcterms:modified xsi:type="dcterms:W3CDTF">2020-04-23T13:50:27Z</dcterms:modified>
</cp:coreProperties>
</file>