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21" r:id="rId2"/>
    <p:sldMasterId id="2147483709" r:id="rId3"/>
  </p:sldMasterIdLst>
  <p:notesMasterIdLst>
    <p:notesMasterId r:id="rId35"/>
  </p:notesMasterIdLst>
  <p:sldIdLst>
    <p:sldId id="297" r:id="rId4"/>
    <p:sldId id="298" r:id="rId5"/>
    <p:sldId id="257" r:id="rId6"/>
    <p:sldId id="284" r:id="rId7"/>
    <p:sldId id="285" r:id="rId8"/>
    <p:sldId id="286" r:id="rId9"/>
    <p:sldId id="289" r:id="rId10"/>
    <p:sldId id="278" r:id="rId11"/>
    <p:sldId id="259" r:id="rId12"/>
    <p:sldId id="262" r:id="rId13"/>
    <p:sldId id="263" r:id="rId14"/>
    <p:sldId id="264" r:id="rId15"/>
    <p:sldId id="265" r:id="rId16"/>
    <p:sldId id="288" r:id="rId17"/>
    <p:sldId id="270" r:id="rId18"/>
    <p:sldId id="274" r:id="rId19"/>
    <p:sldId id="283" r:id="rId20"/>
    <p:sldId id="280" r:id="rId21"/>
    <p:sldId id="281" r:id="rId22"/>
    <p:sldId id="273" r:id="rId23"/>
    <p:sldId id="276" r:id="rId24"/>
    <p:sldId id="287" r:id="rId25"/>
    <p:sldId id="295" r:id="rId26"/>
    <p:sldId id="296" r:id="rId27"/>
    <p:sldId id="294" r:id="rId28"/>
    <p:sldId id="291" r:id="rId29"/>
    <p:sldId id="261" r:id="rId30"/>
    <p:sldId id="292" r:id="rId31"/>
    <p:sldId id="260" r:id="rId32"/>
    <p:sldId id="293" r:id="rId33"/>
    <p:sldId id="258" r:id="rId34"/>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2160">
          <p15:clr>
            <a:srgbClr val="A4A3A4"/>
          </p15:clr>
        </p15:guide>
        <p15:guide id="4" pos="295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gg, Kristy" initials="SK" lastIdx="2" clrIdx="0">
    <p:extLst>
      <p:ext uri="{19B8F6BF-5375-455C-9EA6-DF929625EA0E}">
        <p15:presenceInfo xmlns:p15="http://schemas.microsoft.com/office/powerpoint/2012/main" userId="S::Kristy.Stagg@gunnebo.com::aa9a87c4-a23e-4b4b-ae63-c6e84a8a26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3E"/>
    <a:srgbClr val="BABC33"/>
    <a:srgbClr val="1E1545"/>
    <a:srgbClr val="636569"/>
    <a:srgbClr val="72CBC9"/>
    <a:srgbClr val="2248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7" autoAdjust="0"/>
    <p:restoredTop sz="90298" autoAdjust="0"/>
  </p:normalViewPr>
  <p:slideViewPr>
    <p:cSldViewPr snapToGrid="0" snapToObjects="1">
      <p:cViewPr varScale="1">
        <p:scale>
          <a:sx n="77" d="100"/>
          <a:sy n="77" d="100"/>
        </p:scale>
        <p:origin x="1752" y="72"/>
      </p:cViewPr>
      <p:guideLst>
        <p:guide orient="horz" pos="1620"/>
        <p:guide pos="2880"/>
        <p:guide orient="horz" pos="2160"/>
        <p:guide pos="295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014" y="0"/>
            <a:ext cx="4029282" cy="351957"/>
          </a:xfrm>
          <a:prstGeom prst="rect">
            <a:avLst/>
          </a:prstGeom>
        </p:spPr>
        <p:txBody>
          <a:bodyPr vert="horz" lIns="91440" tIns="45720" rIns="91440" bIns="45720" rtlCol="0"/>
          <a:lstStyle>
            <a:lvl1pPr algn="r">
              <a:defRPr sz="1200"/>
            </a:lvl1pPr>
          </a:lstStyle>
          <a:p>
            <a:fld id="{1747CA12-EB82-4611-8F69-72EA6A760B3C}" type="datetimeFigureOut">
              <a:rPr lang="en-US" smtClean="0"/>
              <a:t>8/25/2020</a:t>
            </a:fld>
            <a:endParaRPr lang="en-US" dirty="0"/>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73516"/>
            <a:ext cx="7435436" cy="27605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014" y="6658444"/>
            <a:ext cx="4029282" cy="351957"/>
          </a:xfrm>
          <a:prstGeom prst="rect">
            <a:avLst/>
          </a:prstGeom>
        </p:spPr>
        <p:txBody>
          <a:bodyPr vert="horz" lIns="91440" tIns="45720" rIns="91440" bIns="45720" rtlCol="0" anchor="b"/>
          <a:lstStyle>
            <a:lvl1pPr algn="r">
              <a:defRPr sz="1200"/>
            </a:lvl1pPr>
          </a:lstStyle>
          <a:p>
            <a:fld id="{4EA000B9-FB55-4C05-8F4B-830F23CC1F33}" type="slidenum">
              <a:rPr lang="en-US" smtClean="0"/>
              <a:t>‹#›</a:t>
            </a:fld>
            <a:endParaRPr lang="en-US" dirty="0"/>
          </a:p>
        </p:txBody>
      </p:sp>
    </p:spTree>
    <p:extLst>
      <p:ext uri="{BB962C8B-B14F-4D97-AF65-F5344CB8AC3E}">
        <p14:creationId xmlns:p14="http://schemas.microsoft.com/office/powerpoint/2010/main" val="32839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A000B9-FB55-4C05-8F4B-830F23CC1F33}" type="slidenum">
              <a:rPr lang="en-US" smtClean="0"/>
              <a:t>3</a:t>
            </a:fld>
            <a:endParaRPr lang="en-US" dirty="0"/>
          </a:p>
        </p:txBody>
      </p:sp>
    </p:spTree>
    <p:extLst>
      <p:ext uri="{BB962C8B-B14F-4D97-AF65-F5344CB8AC3E}">
        <p14:creationId xmlns:p14="http://schemas.microsoft.com/office/powerpoint/2010/main" val="65277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install</a:t>
            </a:r>
          </a:p>
          <a:p>
            <a:r>
              <a:rPr lang="en-US" dirty="0"/>
              <a:t>Proven Effective Systems</a:t>
            </a:r>
          </a:p>
          <a:p>
            <a:r>
              <a:rPr lang="en-US" dirty="0"/>
              <a:t>No electronics involved</a:t>
            </a:r>
          </a:p>
          <a:p>
            <a:r>
              <a:rPr lang="en-US" dirty="0"/>
              <a:t>Totally hands off protection</a:t>
            </a:r>
          </a:p>
          <a:p>
            <a:r>
              <a:rPr lang="en-US" dirty="0"/>
              <a:t>Design to slow-down and/or prevent removal by brute force</a:t>
            </a:r>
          </a:p>
          <a:p>
            <a:endParaRPr lang="en-US" dirty="0"/>
          </a:p>
        </p:txBody>
      </p:sp>
      <p:sp>
        <p:nvSpPr>
          <p:cNvPr id="4" name="Slide Number Placeholder 3"/>
          <p:cNvSpPr>
            <a:spLocks noGrp="1"/>
          </p:cNvSpPr>
          <p:nvPr>
            <p:ph type="sldNum" sz="quarter" idx="5"/>
          </p:nvPr>
        </p:nvSpPr>
        <p:spPr/>
        <p:txBody>
          <a:bodyPr/>
          <a:lstStyle/>
          <a:p>
            <a:fld id="{4EA000B9-FB55-4C05-8F4B-830F23CC1F33}" type="slidenum">
              <a:rPr lang="en-US" smtClean="0"/>
              <a:t>12</a:t>
            </a:fld>
            <a:endParaRPr lang="en-US" dirty="0"/>
          </a:p>
        </p:txBody>
      </p:sp>
    </p:spTree>
    <p:extLst>
      <p:ext uri="{BB962C8B-B14F-4D97-AF65-F5344CB8AC3E}">
        <p14:creationId xmlns:p14="http://schemas.microsoft.com/office/powerpoint/2010/main" val="4011301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Absorbs attack energy from a vehicle</a:t>
            </a:r>
          </a:p>
          <a:p>
            <a:r>
              <a:rPr lang="en-US" dirty="0"/>
              <a:t>For new or existing safe installations</a:t>
            </a:r>
          </a:p>
          <a:p>
            <a:r>
              <a:rPr lang="en-US" dirty="0"/>
              <a:t>Designed for safe or other security containers</a:t>
            </a:r>
          </a:p>
          <a:p>
            <a:r>
              <a:rPr lang="en-US" dirty="0"/>
              <a:t>No maintenance required</a:t>
            </a:r>
          </a:p>
          <a:p>
            <a:r>
              <a:rPr lang="en-US" dirty="0"/>
              <a:t>Reusable</a:t>
            </a:r>
          </a:p>
          <a:p>
            <a:r>
              <a:rPr lang="en-US" dirty="0"/>
              <a:t>Recyclable</a:t>
            </a:r>
          </a:p>
        </p:txBody>
      </p:sp>
      <p:sp>
        <p:nvSpPr>
          <p:cNvPr id="4" name="Slide Number Placeholder 3"/>
          <p:cNvSpPr>
            <a:spLocks noGrp="1"/>
          </p:cNvSpPr>
          <p:nvPr>
            <p:ph type="sldNum" sz="quarter" idx="5"/>
          </p:nvPr>
        </p:nvSpPr>
        <p:spPr/>
        <p:txBody>
          <a:bodyPr/>
          <a:lstStyle/>
          <a:p>
            <a:fld id="{4EA000B9-FB55-4C05-8F4B-830F23CC1F33}" type="slidenum">
              <a:rPr lang="en-US" smtClean="0"/>
              <a:t>13</a:t>
            </a:fld>
            <a:endParaRPr lang="en-US" dirty="0"/>
          </a:p>
        </p:txBody>
      </p:sp>
    </p:spTree>
    <p:extLst>
      <p:ext uri="{BB962C8B-B14F-4D97-AF65-F5344CB8AC3E}">
        <p14:creationId xmlns:p14="http://schemas.microsoft.com/office/powerpoint/2010/main" val="2559690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door buck allows you to install a Class 5 door in non vault rooms. This is versatile solution for many vertical markets</a:t>
            </a:r>
          </a:p>
        </p:txBody>
      </p:sp>
      <p:sp>
        <p:nvSpPr>
          <p:cNvPr id="4" name="Slide Number Placeholder 3"/>
          <p:cNvSpPr>
            <a:spLocks noGrp="1"/>
          </p:cNvSpPr>
          <p:nvPr>
            <p:ph type="sldNum" sz="quarter" idx="5"/>
          </p:nvPr>
        </p:nvSpPr>
        <p:spPr/>
        <p:txBody>
          <a:bodyPr/>
          <a:lstStyle/>
          <a:p>
            <a:fld id="{4EA000B9-FB55-4C05-8F4B-830F23CC1F33}" type="slidenum">
              <a:rPr lang="en-US" smtClean="0"/>
              <a:t>14</a:t>
            </a:fld>
            <a:endParaRPr lang="en-US" dirty="0"/>
          </a:p>
        </p:txBody>
      </p:sp>
    </p:spTree>
    <p:extLst>
      <p:ext uri="{BB962C8B-B14F-4D97-AF65-F5344CB8AC3E}">
        <p14:creationId xmlns:p14="http://schemas.microsoft.com/office/powerpoint/2010/main" val="186070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5225" y="660400"/>
            <a:ext cx="2378075" cy="1784350"/>
          </a:xfrm>
        </p:spPr>
      </p:sp>
      <p:sp>
        <p:nvSpPr>
          <p:cNvPr id="3" name="Notes Placeholder 2"/>
          <p:cNvSpPr>
            <a:spLocks noGrp="1"/>
          </p:cNvSpPr>
          <p:nvPr>
            <p:ph type="body" idx="1"/>
          </p:nvPr>
        </p:nvSpPr>
        <p:spPr/>
        <p:txBody>
          <a:bodyPr/>
          <a:lstStyle/>
          <a:p>
            <a:r>
              <a:rPr lang="en-US" dirty="0"/>
              <a:t>This kit is already in the field  and receiving get feedback from the customer that have it. The metal turning Handle prevents the user from slamming since they have hold the door to shut and turn handle.</a:t>
            </a:r>
          </a:p>
        </p:txBody>
      </p:sp>
      <p:sp>
        <p:nvSpPr>
          <p:cNvPr id="4" name="Slide Number Placeholder 3"/>
          <p:cNvSpPr>
            <a:spLocks noGrp="1"/>
          </p:cNvSpPr>
          <p:nvPr>
            <p:ph type="sldNum" sz="quarter" idx="5"/>
          </p:nvPr>
        </p:nvSpPr>
        <p:spPr/>
        <p:txBody>
          <a:bodyPr/>
          <a:lstStyle/>
          <a:p>
            <a:fld id="{B750FA3D-673F-459C-BD40-BDE5B24239FA}" type="slidenum">
              <a:rPr lang="en-US" smtClean="0"/>
              <a:t>15</a:t>
            </a:fld>
            <a:endParaRPr lang="en-US" dirty="0"/>
          </a:p>
        </p:txBody>
      </p:sp>
    </p:spTree>
    <p:extLst>
      <p:ext uri="{BB962C8B-B14F-4D97-AF65-F5344CB8AC3E}">
        <p14:creationId xmlns:p14="http://schemas.microsoft.com/office/powerpoint/2010/main" val="154761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way to cover up the existing template and </a:t>
            </a:r>
            <a:r>
              <a:rPr lang="en-US" dirty="0" err="1"/>
              <a:t>conduts</a:t>
            </a:r>
            <a:r>
              <a:rPr lang="en-US" dirty="0"/>
              <a:t>. A clean finishing touch when replace an old HA-1000 with a smaller footprint XLR. </a:t>
            </a:r>
          </a:p>
        </p:txBody>
      </p:sp>
      <p:sp>
        <p:nvSpPr>
          <p:cNvPr id="4" name="Slide Number Placeholder 3"/>
          <p:cNvSpPr>
            <a:spLocks noGrp="1"/>
          </p:cNvSpPr>
          <p:nvPr>
            <p:ph type="sldNum" sz="quarter" idx="5"/>
          </p:nvPr>
        </p:nvSpPr>
        <p:spPr/>
        <p:txBody>
          <a:bodyPr/>
          <a:lstStyle/>
          <a:p>
            <a:fld id="{4EA000B9-FB55-4C05-8F4B-830F23CC1F33}" type="slidenum">
              <a:rPr lang="en-US" smtClean="0"/>
              <a:t>16</a:t>
            </a:fld>
            <a:endParaRPr lang="en-US" dirty="0"/>
          </a:p>
        </p:txBody>
      </p:sp>
    </p:spTree>
    <p:extLst>
      <p:ext uri="{BB962C8B-B14F-4D97-AF65-F5344CB8AC3E}">
        <p14:creationId xmlns:p14="http://schemas.microsoft.com/office/powerpoint/2010/main" val="87575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am sure you are all aware we offer a taller XLR for truck use.  The point was brought up what happens if you already have the unit installed and you need to make it a truck lane.  This was mentioned at the dealer conference and we now offer a add on truck base for the standard XLR and XLRD</a:t>
            </a:r>
          </a:p>
          <a:p>
            <a:endParaRPr lang="en-US" dirty="0"/>
          </a:p>
        </p:txBody>
      </p:sp>
      <p:sp>
        <p:nvSpPr>
          <p:cNvPr id="4" name="Slide Number Placeholder 3"/>
          <p:cNvSpPr>
            <a:spLocks noGrp="1"/>
          </p:cNvSpPr>
          <p:nvPr>
            <p:ph type="sldNum" sz="quarter" idx="5"/>
          </p:nvPr>
        </p:nvSpPr>
        <p:spPr/>
        <p:txBody>
          <a:bodyPr/>
          <a:lstStyle/>
          <a:p>
            <a:fld id="{4EA000B9-FB55-4C05-8F4B-830F23CC1F33}" type="slidenum">
              <a:rPr lang="en-US" smtClean="0"/>
              <a:t>17</a:t>
            </a:fld>
            <a:endParaRPr lang="en-US" dirty="0"/>
          </a:p>
        </p:txBody>
      </p:sp>
    </p:spTree>
    <p:extLst>
      <p:ext uri="{BB962C8B-B14F-4D97-AF65-F5344CB8AC3E}">
        <p14:creationId xmlns:p14="http://schemas.microsoft.com/office/powerpoint/2010/main" val="272668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862013"/>
            <a:ext cx="3103562" cy="2327275"/>
          </a:xfrm>
        </p:spPr>
      </p:sp>
      <p:sp>
        <p:nvSpPr>
          <p:cNvPr id="3" name="Notes Placeholder 2"/>
          <p:cNvSpPr>
            <a:spLocks noGrp="1"/>
          </p:cNvSpPr>
          <p:nvPr>
            <p:ph type="body" idx="1"/>
          </p:nvPr>
        </p:nvSpPr>
        <p:spPr/>
        <p:txBody>
          <a:bodyPr/>
          <a:lstStyle/>
          <a:p>
            <a:r>
              <a:rPr lang="en-US" dirty="0"/>
              <a:t>This is a great example of Hamilton listening to our customers.  We were ask to help come up with a solution to hold the conduit nut so we did.  </a:t>
            </a:r>
          </a:p>
        </p:txBody>
      </p:sp>
      <p:sp>
        <p:nvSpPr>
          <p:cNvPr id="4" name="Slide Number Placeholder 3"/>
          <p:cNvSpPr>
            <a:spLocks noGrp="1"/>
          </p:cNvSpPr>
          <p:nvPr>
            <p:ph type="sldNum" sz="quarter" idx="5"/>
          </p:nvPr>
        </p:nvSpPr>
        <p:spPr/>
        <p:txBody>
          <a:bodyPr/>
          <a:lstStyle/>
          <a:p>
            <a:fld id="{12207BA3-8816-4319-ABF3-B3EC8CA448F2}" type="slidenum">
              <a:rPr lang="en-US" smtClean="0"/>
              <a:t>18</a:t>
            </a:fld>
            <a:endParaRPr lang="en-US" dirty="0"/>
          </a:p>
        </p:txBody>
      </p:sp>
    </p:spTree>
    <p:extLst>
      <p:ext uri="{BB962C8B-B14F-4D97-AF65-F5344CB8AC3E}">
        <p14:creationId xmlns:p14="http://schemas.microsoft.com/office/powerpoint/2010/main" val="2664154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862013"/>
            <a:ext cx="3103562" cy="232727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new eProm chip installed with the latest program, the airflow operation is suspended when the system is in the normal running mode. This means with the lane is inactive and the door auto-closes (if set to do so), the airflow will not operate. Also, if the carrier is recalled or sent inside, the airflow will not operate. The system must be nightlocked before the airflow will operate. This means the airflow function will only operate when the lane is not being used regularly. </a:t>
            </a:r>
          </a:p>
          <a:p>
            <a:r>
              <a:rPr lang="en-US" sz="1200" kern="1200" dirty="0">
                <a:solidFill>
                  <a:schemeClr val="tx1"/>
                </a:solidFill>
                <a:effectLst/>
                <a:latin typeface="+mn-lt"/>
                <a:ea typeface="+mn-ea"/>
                <a:cs typeface="+mn-cs"/>
              </a:rPr>
              <a:t>With the thermostat installed, the airflow operation is suspended when temperatures are above the set point. This means the airflow will not operate in warmer temperatures when tube condensation is not an issue. When the temperature drops below the set point, the airflow function is automatically restored to normal operation. </a:t>
            </a:r>
          </a:p>
          <a:p>
            <a:r>
              <a:rPr lang="en-US" sz="1200" kern="1200" dirty="0">
                <a:solidFill>
                  <a:schemeClr val="tx1"/>
                </a:solidFill>
                <a:effectLst/>
                <a:latin typeface="+mn-lt"/>
                <a:ea typeface="+mn-ea"/>
                <a:cs typeface="+mn-cs"/>
              </a:rPr>
              <a:t>If the temperature is above the set point, the thermostat closes its contacts triggering the “Spare/Teller” input. If the temperature falls below the set point, the contacts open. </a:t>
            </a:r>
          </a:p>
          <a:p>
            <a:r>
              <a:rPr lang="en-US" sz="1200" kern="1200" dirty="0">
                <a:solidFill>
                  <a:schemeClr val="tx1"/>
                </a:solidFill>
                <a:effectLst/>
                <a:latin typeface="+mn-lt"/>
                <a:ea typeface="+mn-ea"/>
                <a:cs typeface="+mn-cs"/>
              </a:rPr>
              <a:t>When the “Spare/Teller” input LED is lit, the airflow function will not operate. </a:t>
            </a:r>
          </a:p>
          <a:p>
            <a:endParaRPr lang="en-US" dirty="0"/>
          </a:p>
        </p:txBody>
      </p:sp>
      <p:sp>
        <p:nvSpPr>
          <p:cNvPr id="4" name="Slide Number Placeholder 3"/>
          <p:cNvSpPr>
            <a:spLocks noGrp="1"/>
          </p:cNvSpPr>
          <p:nvPr>
            <p:ph type="sldNum" sz="quarter" idx="5"/>
          </p:nvPr>
        </p:nvSpPr>
        <p:spPr/>
        <p:txBody>
          <a:bodyPr/>
          <a:lstStyle/>
          <a:p>
            <a:fld id="{12207BA3-8816-4319-ABF3-B3EC8CA448F2}" type="slidenum">
              <a:rPr lang="en-US" smtClean="0"/>
              <a:t>19</a:t>
            </a:fld>
            <a:endParaRPr lang="en-US" dirty="0"/>
          </a:p>
        </p:txBody>
      </p:sp>
    </p:spTree>
    <p:extLst>
      <p:ext uri="{BB962C8B-B14F-4D97-AF65-F5344CB8AC3E}">
        <p14:creationId xmlns:p14="http://schemas.microsoft.com/office/powerpoint/2010/main" val="995950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A000B9-FB55-4C05-8F4B-830F23CC1F33}" type="slidenum">
              <a:rPr lang="en-US" smtClean="0"/>
              <a:t>20</a:t>
            </a:fld>
            <a:endParaRPr lang="en-US" dirty="0"/>
          </a:p>
        </p:txBody>
      </p:sp>
    </p:spTree>
    <p:extLst>
      <p:ext uri="{BB962C8B-B14F-4D97-AF65-F5344CB8AC3E}">
        <p14:creationId xmlns:p14="http://schemas.microsoft.com/office/powerpoint/2010/main" val="412162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862013"/>
            <a:ext cx="3103562" cy="2327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Hamilton has designed a low cost through a door depository.  The depositories are being install around the country with great success. The unit is completely painted and with a simple cam lock to prevent tampering. </a:t>
            </a:r>
          </a:p>
          <a:p>
            <a:endParaRPr lang="en-US" dirty="0"/>
          </a:p>
        </p:txBody>
      </p:sp>
      <p:sp>
        <p:nvSpPr>
          <p:cNvPr id="4" name="Slide Number Placeholder 3"/>
          <p:cNvSpPr>
            <a:spLocks noGrp="1"/>
          </p:cNvSpPr>
          <p:nvPr>
            <p:ph type="sldNum" sz="quarter" idx="5"/>
          </p:nvPr>
        </p:nvSpPr>
        <p:spPr/>
        <p:txBody>
          <a:bodyPr/>
          <a:lstStyle/>
          <a:p>
            <a:fld id="{12207BA3-8816-4319-ABF3-B3EC8CA448F2}" type="slidenum">
              <a:rPr lang="en-US" smtClean="0"/>
              <a:t>21</a:t>
            </a:fld>
            <a:endParaRPr lang="en-US" dirty="0"/>
          </a:p>
        </p:txBody>
      </p:sp>
    </p:spTree>
    <p:extLst>
      <p:ext uri="{BB962C8B-B14F-4D97-AF65-F5344CB8AC3E}">
        <p14:creationId xmlns:p14="http://schemas.microsoft.com/office/powerpoint/2010/main" val="105032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Completely redesigned night depository head.  Bucket is made in house allowing Hamilton to control cost, quality, and delivery better.  </a:t>
            </a:r>
          </a:p>
        </p:txBody>
      </p:sp>
      <p:sp>
        <p:nvSpPr>
          <p:cNvPr id="4" name="Slide Number Placeholder 3"/>
          <p:cNvSpPr>
            <a:spLocks noGrp="1"/>
          </p:cNvSpPr>
          <p:nvPr>
            <p:ph type="sldNum" sz="quarter" idx="5"/>
          </p:nvPr>
        </p:nvSpPr>
        <p:spPr/>
        <p:txBody>
          <a:bodyPr/>
          <a:lstStyle/>
          <a:p>
            <a:fld id="{4EA000B9-FB55-4C05-8F4B-830F23CC1F33}" type="slidenum">
              <a:rPr lang="en-US" smtClean="0"/>
              <a:t>4</a:t>
            </a:fld>
            <a:endParaRPr lang="en-US" dirty="0"/>
          </a:p>
        </p:txBody>
      </p:sp>
    </p:spTree>
    <p:extLst>
      <p:ext uri="{BB962C8B-B14F-4D97-AF65-F5344CB8AC3E}">
        <p14:creationId xmlns:p14="http://schemas.microsoft.com/office/powerpoint/2010/main" val="3471367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pictures of actual install going through the wall versus the door.</a:t>
            </a:r>
          </a:p>
        </p:txBody>
      </p:sp>
      <p:sp>
        <p:nvSpPr>
          <p:cNvPr id="4" name="Slide Number Placeholder 3"/>
          <p:cNvSpPr>
            <a:spLocks noGrp="1"/>
          </p:cNvSpPr>
          <p:nvPr>
            <p:ph type="sldNum" sz="quarter" idx="5"/>
          </p:nvPr>
        </p:nvSpPr>
        <p:spPr/>
        <p:txBody>
          <a:bodyPr/>
          <a:lstStyle/>
          <a:p>
            <a:fld id="{4EA000B9-FB55-4C05-8F4B-830F23CC1F33}" type="slidenum">
              <a:rPr lang="en-US" smtClean="0"/>
              <a:t>22</a:t>
            </a:fld>
            <a:endParaRPr lang="en-US" dirty="0"/>
          </a:p>
        </p:txBody>
      </p:sp>
    </p:spTree>
    <p:extLst>
      <p:ext uri="{BB962C8B-B14F-4D97-AF65-F5344CB8AC3E}">
        <p14:creationId xmlns:p14="http://schemas.microsoft.com/office/powerpoint/2010/main" val="308700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Seal – Bucket Covers Opening</a:t>
            </a:r>
          </a:p>
          <a:p>
            <a:r>
              <a:rPr lang="en-US" dirty="0"/>
              <a:t>Smoother Operating Mechanism To Eliminate Forcing Bucket Closed</a:t>
            </a:r>
          </a:p>
          <a:p>
            <a:r>
              <a:rPr lang="en-US" dirty="0"/>
              <a:t>Built In Bucket Assist</a:t>
            </a:r>
          </a:p>
          <a:p>
            <a:r>
              <a:rPr lang="en-US" dirty="0"/>
              <a:t>1 ½” Lower Handle Height</a:t>
            </a:r>
          </a:p>
          <a:p>
            <a:endParaRPr lang="en-US" dirty="0"/>
          </a:p>
          <a:p>
            <a:endParaRPr lang="en-US" dirty="0"/>
          </a:p>
        </p:txBody>
      </p:sp>
      <p:sp>
        <p:nvSpPr>
          <p:cNvPr id="4" name="Slide Number Placeholder 3"/>
          <p:cNvSpPr>
            <a:spLocks noGrp="1"/>
          </p:cNvSpPr>
          <p:nvPr>
            <p:ph type="sldNum" sz="quarter" idx="5"/>
          </p:nvPr>
        </p:nvSpPr>
        <p:spPr/>
        <p:txBody>
          <a:bodyPr/>
          <a:lstStyle/>
          <a:p>
            <a:fld id="{4EA000B9-FB55-4C05-8F4B-830F23CC1F33}" type="slidenum">
              <a:rPr lang="en-US" smtClean="0"/>
              <a:t>5</a:t>
            </a:fld>
            <a:endParaRPr lang="en-US" dirty="0"/>
          </a:p>
        </p:txBody>
      </p:sp>
    </p:spTree>
    <p:extLst>
      <p:ext uri="{BB962C8B-B14F-4D97-AF65-F5344CB8AC3E}">
        <p14:creationId xmlns:p14="http://schemas.microsoft.com/office/powerpoint/2010/main" val="224470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In Envelope Storage-New Install Version</a:t>
            </a:r>
          </a:p>
          <a:p>
            <a:r>
              <a:rPr lang="en-US" dirty="0"/>
              <a:t>Replaceable Bucket Stainless</a:t>
            </a:r>
          </a:p>
          <a:p>
            <a:r>
              <a:rPr lang="en-US" dirty="0"/>
              <a:t>Thru Axel Better Durability And Less Maintenance</a:t>
            </a:r>
          </a:p>
          <a:p>
            <a:r>
              <a:rPr lang="en-US" dirty="0"/>
              <a:t>Electronic Combination Lock Can Be Used (IP Solutions)</a:t>
            </a:r>
          </a:p>
          <a:p>
            <a:endParaRPr lang="en-US" dirty="0"/>
          </a:p>
          <a:p>
            <a:endParaRPr lang="en-US" dirty="0"/>
          </a:p>
        </p:txBody>
      </p:sp>
      <p:sp>
        <p:nvSpPr>
          <p:cNvPr id="4" name="Slide Number Placeholder 3"/>
          <p:cNvSpPr>
            <a:spLocks noGrp="1"/>
          </p:cNvSpPr>
          <p:nvPr>
            <p:ph type="sldNum" sz="quarter" idx="5"/>
          </p:nvPr>
        </p:nvSpPr>
        <p:spPr/>
        <p:txBody>
          <a:bodyPr/>
          <a:lstStyle/>
          <a:p>
            <a:fld id="{4EA000B9-FB55-4C05-8F4B-830F23CC1F33}" type="slidenum">
              <a:rPr lang="en-US" smtClean="0"/>
              <a:t>6</a:t>
            </a:fld>
            <a:endParaRPr lang="en-US" dirty="0"/>
          </a:p>
        </p:txBody>
      </p:sp>
    </p:spTree>
    <p:extLst>
      <p:ext uri="{BB962C8B-B14F-4D97-AF65-F5344CB8AC3E}">
        <p14:creationId xmlns:p14="http://schemas.microsoft.com/office/powerpoint/2010/main" val="10253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line with new install version, standard replacement, and smallest head we can make.</a:t>
            </a:r>
          </a:p>
        </p:txBody>
      </p:sp>
      <p:sp>
        <p:nvSpPr>
          <p:cNvPr id="4" name="Slide Number Placeholder 3"/>
          <p:cNvSpPr>
            <a:spLocks noGrp="1"/>
          </p:cNvSpPr>
          <p:nvPr>
            <p:ph type="sldNum" sz="quarter" idx="5"/>
          </p:nvPr>
        </p:nvSpPr>
        <p:spPr/>
        <p:txBody>
          <a:bodyPr/>
          <a:lstStyle/>
          <a:p>
            <a:fld id="{4EA000B9-FB55-4C05-8F4B-830F23CC1F33}" type="slidenum">
              <a:rPr lang="en-US" smtClean="0"/>
              <a:t>7</a:t>
            </a:fld>
            <a:endParaRPr lang="en-US" dirty="0"/>
          </a:p>
        </p:txBody>
      </p:sp>
    </p:spTree>
    <p:extLst>
      <p:ext uri="{BB962C8B-B14F-4D97-AF65-F5344CB8AC3E}">
        <p14:creationId xmlns:p14="http://schemas.microsoft.com/office/powerpoint/2010/main" val="281825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criminals become more creative, new methods and tools must be used to protect people and assets. Hamilton gives the advantage back to you. Hamilton technology hinders safe removal by brute force. This very same technology will provide protection for safes and a variety of other security containers. </a:t>
            </a:r>
          </a:p>
        </p:txBody>
      </p:sp>
      <p:sp>
        <p:nvSpPr>
          <p:cNvPr id="4" name="Slide Number Placeholder 3"/>
          <p:cNvSpPr>
            <a:spLocks noGrp="1"/>
          </p:cNvSpPr>
          <p:nvPr>
            <p:ph type="sldNum" sz="quarter" idx="5"/>
          </p:nvPr>
        </p:nvSpPr>
        <p:spPr/>
        <p:txBody>
          <a:bodyPr/>
          <a:lstStyle/>
          <a:p>
            <a:fld id="{4EA000B9-FB55-4C05-8F4B-830F23CC1F33}" type="slidenum">
              <a:rPr lang="en-US" smtClean="0"/>
              <a:t>8</a:t>
            </a:fld>
            <a:endParaRPr lang="en-US" dirty="0"/>
          </a:p>
        </p:txBody>
      </p:sp>
    </p:spTree>
    <p:extLst>
      <p:ext uri="{BB962C8B-B14F-4D97-AF65-F5344CB8AC3E}">
        <p14:creationId xmlns:p14="http://schemas.microsoft.com/office/powerpoint/2010/main" val="325288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Easily handled by one person</a:t>
            </a:r>
          </a:p>
          <a:p>
            <a:r>
              <a:rPr lang="en-US" sz="1600" dirty="0"/>
              <a:t>Use multiple plates for on larger safe</a:t>
            </a:r>
          </a:p>
          <a:p>
            <a:r>
              <a:rPr lang="en-US" sz="1600" dirty="0"/>
              <a:t>Not safe model-specific</a:t>
            </a:r>
          </a:p>
          <a:p>
            <a:r>
              <a:rPr lang="en-US" sz="1600" dirty="0"/>
              <a:t>Mounts under safe</a:t>
            </a:r>
          </a:p>
          <a:p>
            <a:r>
              <a:rPr lang="en-US" dirty="0"/>
              <a:t>	</a:t>
            </a:r>
          </a:p>
        </p:txBody>
      </p:sp>
      <p:sp>
        <p:nvSpPr>
          <p:cNvPr id="4" name="Slide Number Placeholder 3"/>
          <p:cNvSpPr>
            <a:spLocks noGrp="1"/>
          </p:cNvSpPr>
          <p:nvPr>
            <p:ph type="sldNum" sz="quarter" idx="5"/>
          </p:nvPr>
        </p:nvSpPr>
        <p:spPr/>
        <p:txBody>
          <a:bodyPr/>
          <a:lstStyle/>
          <a:p>
            <a:fld id="{4EA000B9-FB55-4C05-8F4B-830F23CC1F33}" type="slidenum">
              <a:rPr lang="en-US" smtClean="0"/>
              <a:t>9</a:t>
            </a:fld>
            <a:endParaRPr lang="en-US" dirty="0"/>
          </a:p>
        </p:txBody>
      </p:sp>
    </p:spTree>
    <p:extLst>
      <p:ext uri="{BB962C8B-B14F-4D97-AF65-F5344CB8AC3E}">
        <p14:creationId xmlns:p14="http://schemas.microsoft.com/office/powerpoint/2010/main" val="325639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number SAS-H-KIT</a:t>
            </a:r>
          </a:p>
          <a:p>
            <a:endParaRPr lang="en-US" dirty="0"/>
          </a:p>
          <a:p>
            <a:endParaRPr lang="en-US" dirty="0"/>
          </a:p>
        </p:txBody>
      </p:sp>
      <p:sp>
        <p:nvSpPr>
          <p:cNvPr id="4" name="Slide Number Placeholder 3"/>
          <p:cNvSpPr>
            <a:spLocks noGrp="1"/>
          </p:cNvSpPr>
          <p:nvPr>
            <p:ph type="sldNum" sz="quarter" idx="5"/>
          </p:nvPr>
        </p:nvSpPr>
        <p:spPr/>
        <p:txBody>
          <a:bodyPr/>
          <a:lstStyle/>
          <a:p>
            <a:fld id="{4EA000B9-FB55-4C05-8F4B-830F23CC1F33}" type="slidenum">
              <a:rPr lang="en-US" smtClean="0"/>
              <a:t>10</a:t>
            </a:fld>
            <a:endParaRPr lang="en-US" dirty="0"/>
          </a:p>
        </p:txBody>
      </p:sp>
    </p:spTree>
    <p:extLst>
      <p:ext uri="{BB962C8B-B14F-4D97-AF65-F5344CB8AC3E}">
        <p14:creationId xmlns:p14="http://schemas.microsoft.com/office/powerpoint/2010/main" val="208181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safe anchoring bolts fail due to the attack energy forcing the base concrete to shatter. The Hamilton safe anchoring system is designed to absorb and redirect any "attacking force.” Expecting an easy heist, thieves get confused. They leave the site realizing the safe cannot be quickly dislodged. </a:t>
            </a:r>
          </a:p>
        </p:txBody>
      </p:sp>
      <p:sp>
        <p:nvSpPr>
          <p:cNvPr id="4" name="Slide Number Placeholder 3"/>
          <p:cNvSpPr>
            <a:spLocks noGrp="1"/>
          </p:cNvSpPr>
          <p:nvPr>
            <p:ph type="sldNum" sz="quarter" idx="5"/>
          </p:nvPr>
        </p:nvSpPr>
        <p:spPr/>
        <p:txBody>
          <a:bodyPr/>
          <a:lstStyle/>
          <a:p>
            <a:fld id="{4EA000B9-FB55-4C05-8F4B-830F23CC1F33}" type="slidenum">
              <a:rPr lang="en-US" smtClean="0"/>
              <a:t>11</a:t>
            </a:fld>
            <a:endParaRPr lang="en-US" dirty="0"/>
          </a:p>
        </p:txBody>
      </p:sp>
    </p:spTree>
    <p:extLst>
      <p:ext uri="{BB962C8B-B14F-4D97-AF65-F5344CB8AC3E}">
        <p14:creationId xmlns:p14="http://schemas.microsoft.com/office/powerpoint/2010/main" val="166707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390894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637297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1705803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42D174-9BA2-4A43-B2A4-A88C21778E99}"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C70E8E-F62D-4D3A-BAC1-03408212FB13}" type="slidenum">
              <a:rPr lang="en-US" smtClean="0"/>
              <a:t>‹#›</a:t>
            </a:fld>
            <a:endParaRPr lang="en-US" dirty="0"/>
          </a:p>
        </p:txBody>
      </p:sp>
    </p:spTree>
    <p:extLst>
      <p:ext uri="{BB962C8B-B14F-4D97-AF65-F5344CB8AC3E}">
        <p14:creationId xmlns:p14="http://schemas.microsoft.com/office/powerpoint/2010/main" val="2858738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69925" y="2831016"/>
            <a:ext cx="7772400" cy="1470025"/>
          </a:xfrm>
        </p:spPr>
        <p:txBody>
          <a:bodyPr/>
          <a:lstStyle>
            <a:lvl1pPr>
              <a:defRPr>
                <a:solidFill>
                  <a:srgbClr val="1E1545"/>
                </a:solidFill>
              </a:defRPr>
            </a:lvl1pPr>
          </a:lstStyle>
          <a:p>
            <a:r>
              <a:rPr lang="en-US" dirty="0"/>
              <a:t>Click to edit Master title style</a:t>
            </a:r>
          </a:p>
        </p:txBody>
      </p:sp>
      <p:sp>
        <p:nvSpPr>
          <p:cNvPr id="3" name="Subtitle 2"/>
          <p:cNvSpPr>
            <a:spLocks noGrp="1"/>
          </p:cNvSpPr>
          <p:nvPr>
            <p:ph type="subTitle" idx="1"/>
          </p:nvPr>
        </p:nvSpPr>
        <p:spPr>
          <a:xfrm>
            <a:off x="1355725" y="4414576"/>
            <a:ext cx="6400800" cy="1752600"/>
          </a:xfrm>
          <a:noFill/>
        </p:spPr>
        <p:txBody>
          <a:bodyPr/>
          <a:lstStyle>
            <a:lvl1pPr marL="0" indent="0" algn="ctr">
              <a:buNone/>
              <a:defRPr>
                <a:solidFill>
                  <a:srgbClr val="6365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37733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774134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816748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496005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17767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029583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84287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386935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3731892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54562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4282635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1347029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52F38-90FB-0E48-9138-A963EAB35E91}"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52DD0-61E0-6749-92B5-1E3FCEBA631C}" type="slidenum">
              <a:rPr lang="en-US" smtClean="0"/>
              <a:t>‹#›</a:t>
            </a:fld>
            <a:endParaRPr lang="en-US" dirty="0"/>
          </a:p>
        </p:txBody>
      </p:sp>
    </p:spTree>
    <p:extLst>
      <p:ext uri="{BB962C8B-B14F-4D97-AF65-F5344CB8AC3E}">
        <p14:creationId xmlns:p14="http://schemas.microsoft.com/office/powerpoint/2010/main" val="200488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402618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65600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2472446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393157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4121698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11886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F2260F-9023-8444-B53B-F83A3CA8F042}"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90D7D-C56E-9F4F-8B1C-8A9309516B91}" type="slidenum">
              <a:rPr lang="en-US" smtClean="0"/>
              <a:t>‹#›</a:t>
            </a:fld>
            <a:endParaRPr lang="en-US" dirty="0"/>
          </a:p>
        </p:txBody>
      </p:sp>
    </p:spTree>
    <p:extLst>
      <p:ext uri="{BB962C8B-B14F-4D97-AF65-F5344CB8AC3E}">
        <p14:creationId xmlns:p14="http://schemas.microsoft.com/office/powerpoint/2010/main" val="373231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2260F-9023-8444-B53B-F83A3CA8F042}" type="datetimeFigureOut">
              <a:rPr lang="en-US" smtClean="0"/>
              <a:t>8/25/2020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90D7D-C56E-9F4F-8B1C-8A9309516B91}" type="slidenum">
              <a:rPr lang="en-US" smtClean="0"/>
              <a:t>‹#›</a:t>
            </a:fld>
            <a:endParaRPr lang="en-US" dirty="0"/>
          </a:p>
        </p:txBody>
      </p:sp>
      <p:pic>
        <p:nvPicPr>
          <p:cNvPr id="7" name="Picture 6" descr="Hamilton-PPT-textpg master.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68639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93511-7389-A347-AD11-49B5E7F17F35}" type="datetimeFigureOut">
              <a:rPr lang="en-US" smtClean="0"/>
              <a:t>8/25/2020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E22ED-312B-BF45-A2F3-F265BC578575}" type="slidenum">
              <a:rPr lang="en-US" smtClean="0"/>
              <a:t>‹#›</a:t>
            </a:fld>
            <a:endParaRPr lang="en-US" dirty="0"/>
          </a:p>
        </p:txBody>
      </p:sp>
      <p:pic>
        <p:nvPicPr>
          <p:cNvPr id="7" name="Picture 6" descr="Hamilton-PPT-cv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7836499"/>
      </p:ext>
    </p:extLst>
  </p:cSld>
  <p:clrMap bg1="lt1" tx1="dk1" bg2="lt2" tx2="dk2" accent1="accent1" accent2="accent2" accent3="accent3" accent4="accent4" accent5="accent5" accent6="accent6" hlink="hlink" folHlink="folHlink"/>
  <p:sldLayoutIdLst>
    <p:sldLayoutId id="214748372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52F38-90FB-0E48-9138-A963EAB35E91}" type="datetimeFigureOut">
              <a:rPr lang="en-US" smtClean="0"/>
              <a:t>8/25/2020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52DD0-61E0-6749-92B5-1E3FCEBA631C}" type="slidenum">
              <a:rPr lang="en-US" smtClean="0"/>
              <a:t>‹#›</a:t>
            </a:fld>
            <a:endParaRPr lang="en-US" dirty="0"/>
          </a:p>
        </p:txBody>
      </p:sp>
      <p:pic>
        <p:nvPicPr>
          <p:cNvPr id="7" name="Picture 6" descr="Hamilton-PPT-crv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98393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2.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0F9C-6309-44B5-8E08-4E0732BFA013}"/>
              </a:ext>
            </a:extLst>
          </p:cNvPr>
          <p:cNvSpPr>
            <a:spLocks noGrp="1"/>
          </p:cNvSpPr>
          <p:nvPr>
            <p:ph type="ctrTitle"/>
          </p:nvPr>
        </p:nvSpPr>
        <p:spPr>
          <a:xfrm>
            <a:off x="0" y="3429000"/>
            <a:ext cx="9143999" cy="1470025"/>
          </a:xfrm>
        </p:spPr>
        <p:txBody>
          <a:bodyPr>
            <a:normAutofit/>
          </a:bodyPr>
          <a:lstStyle/>
          <a:p>
            <a:r>
              <a:rPr lang="en-US" dirty="0"/>
              <a:t>Day 2: </a:t>
            </a:r>
            <a:br>
              <a:rPr lang="en-US" dirty="0"/>
            </a:br>
            <a:r>
              <a:rPr lang="en-US" dirty="0"/>
              <a:t>2020 Channel Partner Conference</a:t>
            </a:r>
          </a:p>
        </p:txBody>
      </p:sp>
    </p:spTree>
    <p:extLst>
      <p:ext uri="{BB962C8B-B14F-4D97-AF65-F5344CB8AC3E}">
        <p14:creationId xmlns:p14="http://schemas.microsoft.com/office/powerpoint/2010/main" val="408349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628FB741-17F8-46E1-912E-024A77AF66BD}"/>
              </a:ext>
            </a:extLst>
          </p:cNvPr>
          <p:cNvPicPr>
            <a:picLocks noChangeAspect="1"/>
          </p:cNvPicPr>
          <p:nvPr/>
        </p:nvPicPr>
        <p:blipFill>
          <a:blip r:embed="rId3"/>
          <a:stretch>
            <a:fillRect/>
          </a:stretch>
        </p:blipFill>
        <p:spPr>
          <a:xfrm>
            <a:off x="983266" y="214253"/>
            <a:ext cx="7074106" cy="5470374"/>
          </a:xfrm>
          <a:prstGeom prst="rect">
            <a:avLst/>
          </a:prstGeom>
        </p:spPr>
      </p:pic>
    </p:spTree>
    <p:extLst>
      <p:ext uri="{BB962C8B-B14F-4D97-AF65-F5344CB8AC3E}">
        <p14:creationId xmlns:p14="http://schemas.microsoft.com/office/powerpoint/2010/main" val="2984510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372CC3F-FC40-40B1-A823-2315E5489C3E}"/>
              </a:ext>
            </a:extLst>
          </p:cNvPr>
          <p:cNvPicPr>
            <a:picLocks noChangeAspect="1"/>
          </p:cNvPicPr>
          <p:nvPr/>
        </p:nvPicPr>
        <p:blipFill rotWithShape="1">
          <a:blip r:embed="rId3"/>
          <a:srcRect t="4181" b="12773"/>
          <a:stretch/>
        </p:blipFill>
        <p:spPr>
          <a:xfrm>
            <a:off x="427370" y="342900"/>
            <a:ext cx="8289260" cy="5319346"/>
          </a:xfrm>
          <a:prstGeom prst="rect">
            <a:avLst/>
          </a:prstGeom>
        </p:spPr>
      </p:pic>
    </p:spTree>
    <p:extLst>
      <p:ext uri="{BB962C8B-B14F-4D97-AF65-F5344CB8AC3E}">
        <p14:creationId xmlns:p14="http://schemas.microsoft.com/office/powerpoint/2010/main" val="1887885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4B9E544-409B-4F23-8034-9A1A9E14D86E}"/>
              </a:ext>
            </a:extLst>
          </p:cNvPr>
          <p:cNvPicPr>
            <a:picLocks noChangeAspect="1"/>
          </p:cNvPicPr>
          <p:nvPr/>
        </p:nvPicPr>
        <p:blipFill rotWithShape="1">
          <a:blip r:embed="rId3"/>
          <a:srcRect b="26791"/>
          <a:stretch/>
        </p:blipFill>
        <p:spPr>
          <a:xfrm>
            <a:off x="63361" y="508355"/>
            <a:ext cx="9017277" cy="5101137"/>
          </a:xfrm>
          <a:prstGeom prst="rect">
            <a:avLst/>
          </a:prstGeom>
        </p:spPr>
      </p:pic>
    </p:spTree>
    <p:extLst>
      <p:ext uri="{BB962C8B-B14F-4D97-AF65-F5344CB8AC3E}">
        <p14:creationId xmlns:p14="http://schemas.microsoft.com/office/powerpoint/2010/main" val="286632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1B1AD0B-37CA-41C6-B6D8-DA0DCA843C22}"/>
              </a:ext>
            </a:extLst>
          </p:cNvPr>
          <p:cNvPicPr>
            <a:picLocks noChangeAspect="1"/>
          </p:cNvPicPr>
          <p:nvPr/>
        </p:nvPicPr>
        <p:blipFill rotWithShape="1">
          <a:blip r:embed="rId3"/>
          <a:srcRect b="35547"/>
          <a:stretch/>
        </p:blipFill>
        <p:spPr>
          <a:xfrm>
            <a:off x="70314" y="483577"/>
            <a:ext cx="9003371" cy="4484077"/>
          </a:xfrm>
          <a:prstGeom prst="rect">
            <a:avLst/>
          </a:prstGeom>
        </p:spPr>
      </p:pic>
    </p:spTree>
    <p:extLst>
      <p:ext uri="{BB962C8B-B14F-4D97-AF65-F5344CB8AC3E}">
        <p14:creationId xmlns:p14="http://schemas.microsoft.com/office/powerpoint/2010/main" val="190597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80B4-CCB1-458B-8AE7-4E1171F5854E}"/>
              </a:ext>
            </a:extLst>
          </p:cNvPr>
          <p:cNvSpPr>
            <a:spLocks noGrp="1"/>
          </p:cNvSpPr>
          <p:nvPr>
            <p:ph type="title"/>
          </p:nvPr>
        </p:nvSpPr>
        <p:spPr/>
        <p:txBody>
          <a:bodyPr/>
          <a:lstStyle/>
          <a:p>
            <a:r>
              <a:rPr lang="en-US" dirty="0"/>
              <a:t>Class 5 Door Buck</a:t>
            </a:r>
          </a:p>
        </p:txBody>
      </p:sp>
      <p:pic>
        <p:nvPicPr>
          <p:cNvPr id="5" name="Content Placeholder 4" descr="A screenshot of a cell phone&#10;&#10;Description automatically generated">
            <a:extLst>
              <a:ext uri="{FF2B5EF4-FFF2-40B4-BE49-F238E27FC236}">
                <a16:creationId xmlns:a16="http://schemas.microsoft.com/office/drawing/2014/main" id="{2710A57E-4133-490D-A709-0A74530D34CF}"/>
              </a:ext>
            </a:extLst>
          </p:cNvPr>
          <p:cNvPicPr>
            <a:picLocks noGrp="1" noChangeAspect="1"/>
          </p:cNvPicPr>
          <p:nvPr>
            <p:ph idx="1"/>
          </p:nvPr>
        </p:nvPicPr>
        <p:blipFill>
          <a:blip r:embed="rId3"/>
          <a:stretch>
            <a:fillRect/>
          </a:stretch>
        </p:blipFill>
        <p:spPr>
          <a:xfrm>
            <a:off x="5780954" y="1417638"/>
            <a:ext cx="3363046" cy="4352177"/>
          </a:xfrm>
        </p:spPr>
      </p:pic>
      <p:sp>
        <p:nvSpPr>
          <p:cNvPr id="6" name="TextBox 5">
            <a:extLst>
              <a:ext uri="{FF2B5EF4-FFF2-40B4-BE49-F238E27FC236}">
                <a16:creationId xmlns:a16="http://schemas.microsoft.com/office/drawing/2014/main" id="{D7E5DB94-3D0D-42D8-BD28-741DB96B4AB1}"/>
              </a:ext>
            </a:extLst>
          </p:cNvPr>
          <p:cNvSpPr txBox="1"/>
          <p:nvPr/>
        </p:nvSpPr>
        <p:spPr>
          <a:xfrm>
            <a:off x="1095935" y="1815354"/>
            <a:ext cx="3771899"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t>Media Rooms</a:t>
            </a:r>
          </a:p>
          <a:p>
            <a:pPr marL="285750" indent="-285750">
              <a:buFont typeface="Arial" panose="020B0604020202020204" pitchFamily="34" charset="0"/>
              <a:buChar char="•"/>
            </a:pPr>
            <a:r>
              <a:rPr lang="en-US" sz="4000" dirty="0"/>
              <a:t>Pharmaceutical </a:t>
            </a:r>
          </a:p>
          <a:p>
            <a:pPr marL="285750" indent="-285750">
              <a:buFont typeface="Arial" panose="020B0604020202020204" pitchFamily="34" charset="0"/>
              <a:buChar char="•"/>
            </a:pPr>
            <a:r>
              <a:rPr lang="en-US" sz="4000" dirty="0"/>
              <a:t>Marijuana</a:t>
            </a:r>
          </a:p>
          <a:p>
            <a:pPr marL="285750" indent="-285750">
              <a:buFont typeface="Arial" panose="020B0604020202020204" pitchFamily="34" charset="0"/>
              <a:buChar char="•"/>
            </a:pPr>
            <a:r>
              <a:rPr lang="en-US" sz="4000" dirty="0"/>
              <a:t>Safe Room</a:t>
            </a:r>
          </a:p>
          <a:p>
            <a:pPr marL="285750" indent="-285750">
              <a:buFont typeface="Arial" panose="020B0604020202020204" pitchFamily="34" charset="0"/>
              <a:buChar char="•"/>
            </a:pPr>
            <a:r>
              <a:rPr lang="en-US" sz="4000" dirty="0"/>
              <a:t>Storm Shelter</a:t>
            </a:r>
          </a:p>
        </p:txBody>
      </p:sp>
    </p:spTree>
    <p:extLst>
      <p:ext uri="{BB962C8B-B14F-4D97-AF65-F5344CB8AC3E}">
        <p14:creationId xmlns:p14="http://schemas.microsoft.com/office/powerpoint/2010/main" val="212934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63892D6-57A1-4735-AE4A-D3EE1475C217}"/>
              </a:ext>
            </a:extLst>
          </p:cNvPr>
          <p:cNvSpPr>
            <a:spLocks noGrp="1"/>
          </p:cNvSpPr>
          <p:nvPr>
            <p:ph type="title"/>
          </p:nvPr>
        </p:nvSpPr>
        <p:spPr>
          <a:xfrm>
            <a:off x="501162" y="317501"/>
            <a:ext cx="3640015" cy="1162050"/>
          </a:xfrm>
        </p:spPr>
        <p:txBody>
          <a:bodyPr anchor="ctr">
            <a:noAutofit/>
          </a:bodyPr>
          <a:lstStyle/>
          <a:p>
            <a:pPr algn="ctr"/>
            <a:r>
              <a:rPr lang="en-US" sz="3200" dirty="0"/>
              <a:t>Double-Sided Teller Door Latch Upgrade</a:t>
            </a:r>
          </a:p>
        </p:txBody>
      </p:sp>
      <p:pic>
        <p:nvPicPr>
          <p:cNvPr id="9" name="Content Placeholder 8" descr="A screenshot of a cell phone&#10;&#10;Description automatically generated">
            <a:extLst>
              <a:ext uri="{FF2B5EF4-FFF2-40B4-BE49-F238E27FC236}">
                <a16:creationId xmlns:a16="http://schemas.microsoft.com/office/drawing/2014/main" id="{6499A7F4-04AB-4553-BC34-B0B2D580D8C5}"/>
              </a:ext>
            </a:extLst>
          </p:cNvPr>
          <p:cNvPicPr>
            <a:picLocks noGrp="1" noChangeAspect="1"/>
          </p:cNvPicPr>
          <p:nvPr>
            <p:ph idx="1"/>
          </p:nvPr>
        </p:nvPicPr>
        <p:blipFill>
          <a:blip r:embed="rId3"/>
          <a:stretch>
            <a:fillRect/>
          </a:stretch>
        </p:blipFill>
        <p:spPr>
          <a:xfrm>
            <a:off x="4654520" y="0"/>
            <a:ext cx="4489480" cy="5792878"/>
          </a:xfrm>
          <a:noFill/>
        </p:spPr>
      </p:pic>
      <p:sp>
        <p:nvSpPr>
          <p:cNvPr id="16" name="Text Placeholder 3">
            <a:extLst>
              <a:ext uri="{FF2B5EF4-FFF2-40B4-BE49-F238E27FC236}">
                <a16:creationId xmlns:a16="http://schemas.microsoft.com/office/drawing/2014/main" id="{84754925-F62F-4EAD-9725-50BB50F556BB}"/>
              </a:ext>
            </a:extLst>
          </p:cNvPr>
          <p:cNvSpPr>
            <a:spLocks noGrp="1"/>
          </p:cNvSpPr>
          <p:nvPr>
            <p:ph type="body" sz="half" idx="2"/>
          </p:nvPr>
        </p:nvSpPr>
        <p:spPr>
          <a:xfrm>
            <a:off x="501162" y="1648560"/>
            <a:ext cx="3640015" cy="3890594"/>
          </a:xfrm>
        </p:spPr>
        <p:txBody>
          <a:bodyPr>
            <a:normAutofit/>
          </a:bodyPr>
          <a:lstStyle/>
          <a:p>
            <a:pPr marL="342900" indent="-342900">
              <a:buFont typeface="Arial" panose="020B0604020202020204" pitchFamily="34" charset="0"/>
              <a:buChar char="•"/>
            </a:pPr>
            <a:r>
              <a:rPr lang="en-US" sz="2800" dirty="0"/>
              <a:t>Replace the grabber style latch and switch to the new T-Handle latch</a:t>
            </a:r>
          </a:p>
          <a:p>
            <a:pPr marL="342900" indent="-342900">
              <a:buFont typeface="Arial" panose="020B0604020202020204" pitchFamily="34" charset="0"/>
              <a:buChar char="•"/>
            </a:pPr>
            <a:r>
              <a:rPr lang="en-US" sz="2800" dirty="0"/>
              <a:t>More Durable</a:t>
            </a:r>
          </a:p>
          <a:p>
            <a:pPr marL="342900" indent="-342900">
              <a:buFont typeface="Arial" panose="020B0604020202020204" pitchFamily="34" charset="0"/>
              <a:buChar char="•"/>
            </a:pPr>
            <a:r>
              <a:rPr lang="en-US" sz="2800" dirty="0"/>
              <a:t>Metal Turning Handle</a:t>
            </a:r>
            <a:endParaRPr lang="en-US" dirty="0"/>
          </a:p>
        </p:txBody>
      </p:sp>
    </p:spTree>
    <p:extLst>
      <p:ext uri="{BB962C8B-B14F-4D97-AF65-F5344CB8AC3E}">
        <p14:creationId xmlns:p14="http://schemas.microsoft.com/office/powerpoint/2010/main" val="370272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8195-CDE0-408E-B02C-E06819F59388}"/>
              </a:ext>
            </a:extLst>
          </p:cNvPr>
          <p:cNvSpPr>
            <a:spLocks noGrp="1"/>
          </p:cNvSpPr>
          <p:nvPr>
            <p:ph type="title"/>
          </p:nvPr>
        </p:nvSpPr>
        <p:spPr>
          <a:xfrm>
            <a:off x="4583189" y="428104"/>
            <a:ext cx="4360985" cy="1143000"/>
          </a:xfrm>
        </p:spPr>
        <p:txBody>
          <a:bodyPr anchor="ctr">
            <a:normAutofit/>
          </a:bodyPr>
          <a:lstStyle/>
          <a:p>
            <a:pPr>
              <a:lnSpc>
                <a:spcPct val="90000"/>
              </a:lnSpc>
            </a:pPr>
            <a:r>
              <a:rPr lang="en-US" sz="2800" b="1" dirty="0"/>
              <a:t>Riser Plate Adapter for Old HA-1000 to HA-1000XLR</a:t>
            </a:r>
          </a:p>
        </p:txBody>
      </p:sp>
      <p:pic>
        <p:nvPicPr>
          <p:cNvPr id="4" name="Picture 3" descr="A screenshot of a cell phone&#10;&#10;Description automatically generated">
            <a:extLst>
              <a:ext uri="{FF2B5EF4-FFF2-40B4-BE49-F238E27FC236}">
                <a16:creationId xmlns:a16="http://schemas.microsoft.com/office/drawing/2014/main" id="{BFF4E27A-C9C2-43CD-B755-41A363FF7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0"/>
            <a:ext cx="4504315" cy="5793331"/>
          </a:xfrm>
          <a:prstGeom prst="rect">
            <a:avLst/>
          </a:prstGeom>
          <a:noFill/>
        </p:spPr>
      </p:pic>
      <p:sp>
        <p:nvSpPr>
          <p:cNvPr id="9" name="Content Placeholder 8">
            <a:extLst>
              <a:ext uri="{FF2B5EF4-FFF2-40B4-BE49-F238E27FC236}">
                <a16:creationId xmlns:a16="http://schemas.microsoft.com/office/drawing/2014/main" id="{E7EE0C5F-FAAB-4C00-AB2B-BCA5B4734DB5}"/>
              </a:ext>
            </a:extLst>
          </p:cNvPr>
          <p:cNvSpPr>
            <a:spLocks noGrp="1"/>
          </p:cNvSpPr>
          <p:nvPr>
            <p:ph sz="half" idx="2"/>
          </p:nvPr>
        </p:nvSpPr>
        <p:spPr>
          <a:xfrm>
            <a:off x="4986036" y="1837592"/>
            <a:ext cx="3867817" cy="3226777"/>
          </a:xfrm>
        </p:spPr>
        <p:txBody>
          <a:bodyPr>
            <a:normAutofit fontScale="92500" lnSpcReduction="20000"/>
          </a:bodyPr>
          <a:lstStyle/>
          <a:p>
            <a:r>
              <a:rPr lang="en-US" sz="3500" dirty="0"/>
              <a:t>Fast and easy installation</a:t>
            </a:r>
          </a:p>
          <a:p>
            <a:r>
              <a:rPr lang="en-US" sz="3500" dirty="0"/>
              <a:t>Height allows space for wires</a:t>
            </a:r>
          </a:p>
          <a:p>
            <a:r>
              <a:rPr lang="en-US" sz="3500" dirty="0"/>
              <a:t>Clean finished look</a:t>
            </a:r>
          </a:p>
          <a:p>
            <a:r>
              <a:rPr lang="en-US" sz="3500" dirty="0"/>
              <a:t>Inexpensive solution</a:t>
            </a:r>
          </a:p>
          <a:p>
            <a:endParaRPr lang="en-US" dirty="0"/>
          </a:p>
        </p:txBody>
      </p:sp>
    </p:spTree>
    <p:extLst>
      <p:ext uri="{BB962C8B-B14F-4D97-AF65-F5344CB8AC3E}">
        <p14:creationId xmlns:p14="http://schemas.microsoft.com/office/powerpoint/2010/main" val="167324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2618-62AA-4B19-A97E-8869FF0A991E}"/>
              </a:ext>
            </a:extLst>
          </p:cNvPr>
          <p:cNvSpPr>
            <a:spLocks noGrp="1"/>
          </p:cNvSpPr>
          <p:nvPr>
            <p:ph type="title"/>
          </p:nvPr>
        </p:nvSpPr>
        <p:spPr>
          <a:xfrm>
            <a:off x="255322" y="852957"/>
            <a:ext cx="4406656" cy="1228298"/>
          </a:xfrm>
        </p:spPr>
        <p:txBody>
          <a:bodyPr>
            <a:normAutofit/>
          </a:bodyPr>
          <a:lstStyle/>
          <a:p>
            <a:r>
              <a:rPr lang="en-US" sz="3300" dirty="0"/>
              <a:t>Add-On XLR Truck Base</a:t>
            </a:r>
          </a:p>
        </p:txBody>
      </p:sp>
      <p:sp>
        <p:nvSpPr>
          <p:cNvPr id="8" name="TextBox 7">
            <a:extLst>
              <a:ext uri="{FF2B5EF4-FFF2-40B4-BE49-F238E27FC236}">
                <a16:creationId xmlns:a16="http://schemas.microsoft.com/office/drawing/2014/main" id="{5B715645-70BD-45EA-85DA-11C6CB0ABE0D}"/>
              </a:ext>
            </a:extLst>
          </p:cNvPr>
          <p:cNvSpPr txBox="1"/>
          <p:nvPr/>
        </p:nvSpPr>
        <p:spPr>
          <a:xfrm>
            <a:off x="255322" y="2274838"/>
            <a:ext cx="4220762" cy="2062103"/>
          </a:xfrm>
          <a:prstGeom prst="rect">
            <a:avLst/>
          </a:prstGeom>
          <a:noFill/>
        </p:spPr>
        <p:txBody>
          <a:bodyPr wrap="square" rtlCol="0">
            <a:spAutoFit/>
          </a:bodyPr>
          <a:lstStyle/>
          <a:p>
            <a:pPr marL="342900" indent="-342900" algn="ctr">
              <a:buFont typeface="Arial" panose="020B0604020202020204" pitchFamily="34" charset="0"/>
              <a:buChar char="•"/>
            </a:pPr>
            <a:r>
              <a:rPr lang="en-US" sz="3200" dirty="0"/>
              <a:t>Add-On</a:t>
            </a:r>
          </a:p>
          <a:p>
            <a:pPr marL="342900" indent="-342900" algn="ctr">
              <a:buFont typeface="Arial" panose="020B0604020202020204" pitchFamily="34" charset="0"/>
              <a:buChar char="•"/>
            </a:pPr>
            <a:r>
              <a:rPr lang="en-US" sz="3200" dirty="0"/>
              <a:t>Easy Installation</a:t>
            </a:r>
          </a:p>
          <a:p>
            <a:pPr marL="342900" indent="-342900" algn="ctr">
              <a:buFont typeface="Arial" panose="020B0604020202020204" pitchFamily="34" charset="0"/>
              <a:buChar char="•"/>
            </a:pPr>
            <a:r>
              <a:rPr lang="en-US" sz="3200" dirty="0"/>
              <a:t>Maintenance Free</a:t>
            </a:r>
          </a:p>
          <a:p>
            <a:pPr marL="342900" indent="-342900" algn="ctr">
              <a:buFont typeface="Arial" panose="020B0604020202020204" pitchFamily="34" charset="0"/>
              <a:buChar char="•"/>
            </a:pPr>
            <a:r>
              <a:rPr lang="en-US" sz="3200" dirty="0"/>
              <a:t>Looks Great</a:t>
            </a:r>
          </a:p>
        </p:txBody>
      </p:sp>
      <p:pic>
        <p:nvPicPr>
          <p:cNvPr id="4" name="Picture 3" descr="A screenshot of a cell phone&#10;&#10;Description automatically generated">
            <a:extLst>
              <a:ext uri="{FF2B5EF4-FFF2-40B4-BE49-F238E27FC236}">
                <a16:creationId xmlns:a16="http://schemas.microsoft.com/office/drawing/2014/main" id="{470CF2F9-2D9D-4AE2-87C2-3631B5125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346" y="59451"/>
            <a:ext cx="4406656" cy="5701907"/>
          </a:xfrm>
          <a:prstGeom prst="rect">
            <a:avLst/>
          </a:prstGeom>
        </p:spPr>
      </p:pic>
    </p:spTree>
    <p:extLst>
      <p:ext uri="{BB962C8B-B14F-4D97-AF65-F5344CB8AC3E}">
        <p14:creationId xmlns:p14="http://schemas.microsoft.com/office/powerpoint/2010/main" val="1948935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4C07-997C-4734-8D1B-E06C2800871A}"/>
              </a:ext>
            </a:extLst>
          </p:cNvPr>
          <p:cNvSpPr>
            <a:spLocks noGrp="1"/>
          </p:cNvSpPr>
          <p:nvPr>
            <p:ph type="title"/>
          </p:nvPr>
        </p:nvSpPr>
        <p:spPr>
          <a:xfrm>
            <a:off x="4891719" y="818485"/>
            <a:ext cx="3632023" cy="1359939"/>
          </a:xfrm>
        </p:spPr>
        <p:txBody>
          <a:bodyPr>
            <a:noAutofit/>
          </a:bodyPr>
          <a:lstStyle/>
          <a:p>
            <a:r>
              <a:rPr lang="en-US" sz="3200" dirty="0"/>
              <a:t>Wrench for Drive-Up Overhead Conduit</a:t>
            </a:r>
          </a:p>
        </p:txBody>
      </p:sp>
      <p:sp>
        <p:nvSpPr>
          <p:cNvPr id="16" name="Content Placeholder 15">
            <a:extLst>
              <a:ext uri="{FF2B5EF4-FFF2-40B4-BE49-F238E27FC236}">
                <a16:creationId xmlns:a16="http://schemas.microsoft.com/office/drawing/2014/main" id="{9C0BB5DA-A830-47D7-A2C4-C03A16733799}"/>
              </a:ext>
            </a:extLst>
          </p:cNvPr>
          <p:cNvSpPr>
            <a:spLocks noGrp="1"/>
          </p:cNvSpPr>
          <p:nvPr>
            <p:ph idx="1"/>
          </p:nvPr>
        </p:nvSpPr>
        <p:spPr>
          <a:xfrm>
            <a:off x="4891719" y="2400301"/>
            <a:ext cx="3830250" cy="2951816"/>
          </a:xfrm>
        </p:spPr>
        <p:txBody>
          <a:bodyPr>
            <a:noAutofit/>
          </a:bodyPr>
          <a:lstStyle/>
          <a:p>
            <a:r>
              <a:rPr lang="en-US" sz="2400" dirty="0"/>
              <a:t>Input from Channel Partners needing a solution</a:t>
            </a:r>
          </a:p>
          <a:p>
            <a:r>
              <a:rPr lang="en-US" sz="2400" dirty="0"/>
              <a:t>Simple to use</a:t>
            </a:r>
          </a:p>
          <a:p>
            <a:r>
              <a:rPr lang="en-US" sz="2400" dirty="0"/>
              <a:t>Custom Made Stainless Wrench for years of service</a:t>
            </a:r>
          </a:p>
        </p:txBody>
      </p:sp>
      <p:pic>
        <p:nvPicPr>
          <p:cNvPr id="5" name="Picture 4" descr="A screenshot of a cell phone&#10;&#10;Description automatically generated">
            <a:extLst>
              <a:ext uri="{FF2B5EF4-FFF2-40B4-BE49-F238E27FC236}">
                <a16:creationId xmlns:a16="http://schemas.microsoft.com/office/drawing/2014/main" id="{A31F99E0-AD1F-47E9-B839-46C24B7500E5}"/>
              </a:ext>
            </a:extLst>
          </p:cNvPr>
          <p:cNvPicPr>
            <a:picLocks noChangeAspect="1"/>
          </p:cNvPicPr>
          <p:nvPr/>
        </p:nvPicPr>
        <p:blipFill>
          <a:blip r:embed="rId3"/>
          <a:stretch>
            <a:fillRect/>
          </a:stretch>
        </p:blipFill>
        <p:spPr>
          <a:xfrm>
            <a:off x="0" y="0"/>
            <a:ext cx="4481689" cy="5798601"/>
          </a:xfrm>
          <a:prstGeom prst="rect">
            <a:avLst/>
          </a:prstGeom>
        </p:spPr>
      </p:pic>
    </p:spTree>
    <p:extLst>
      <p:ext uri="{BB962C8B-B14F-4D97-AF65-F5344CB8AC3E}">
        <p14:creationId xmlns:p14="http://schemas.microsoft.com/office/powerpoint/2010/main" val="3823540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1F23-E24C-49C7-A91D-B43B11CF03BA}"/>
              </a:ext>
            </a:extLst>
          </p:cNvPr>
          <p:cNvSpPr>
            <a:spLocks noGrp="1"/>
          </p:cNvSpPr>
          <p:nvPr>
            <p:ph type="title"/>
          </p:nvPr>
        </p:nvSpPr>
        <p:spPr>
          <a:xfrm>
            <a:off x="4693494" y="409243"/>
            <a:ext cx="4092419" cy="1904408"/>
          </a:xfrm>
        </p:spPr>
        <p:txBody>
          <a:bodyPr>
            <a:noAutofit/>
          </a:bodyPr>
          <a:lstStyle/>
          <a:p>
            <a:r>
              <a:rPr lang="en-US" sz="3600" dirty="0"/>
              <a:t>Add Airflow Kit to Existing XLR Units Without Air Flow Kit</a:t>
            </a:r>
          </a:p>
        </p:txBody>
      </p:sp>
      <p:pic>
        <p:nvPicPr>
          <p:cNvPr id="4" name="Picture 3" descr="A screenshot of a cell phone&#10;&#10;Description automatically generated">
            <a:extLst>
              <a:ext uri="{FF2B5EF4-FFF2-40B4-BE49-F238E27FC236}">
                <a16:creationId xmlns:a16="http://schemas.microsoft.com/office/drawing/2014/main" id="{74C9A839-3EBF-4740-97A1-33BB3843E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552"/>
            <a:ext cx="4399351" cy="5713443"/>
          </a:xfrm>
          <a:prstGeom prst="rect">
            <a:avLst/>
          </a:prstGeom>
        </p:spPr>
      </p:pic>
      <p:sp>
        <p:nvSpPr>
          <p:cNvPr id="19" name="Content Placeholder 8">
            <a:extLst>
              <a:ext uri="{FF2B5EF4-FFF2-40B4-BE49-F238E27FC236}">
                <a16:creationId xmlns:a16="http://schemas.microsoft.com/office/drawing/2014/main" id="{E770E721-7056-4D25-A6B3-70ED94C960A0}"/>
              </a:ext>
            </a:extLst>
          </p:cNvPr>
          <p:cNvSpPr>
            <a:spLocks noGrp="1"/>
          </p:cNvSpPr>
          <p:nvPr>
            <p:ph idx="1"/>
          </p:nvPr>
        </p:nvSpPr>
        <p:spPr>
          <a:xfrm>
            <a:off x="4808593" y="2845509"/>
            <a:ext cx="3977319" cy="2698041"/>
          </a:xfrm>
        </p:spPr>
        <p:txBody>
          <a:bodyPr>
            <a:noAutofit/>
          </a:bodyPr>
          <a:lstStyle/>
          <a:p>
            <a:r>
              <a:rPr lang="en-US" sz="2400" dirty="0"/>
              <a:t>Program change to only operate in night lock mode</a:t>
            </a:r>
          </a:p>
          <a:p>
            <a:r>
              <a:rPr lang="en-US" sz="2400" dirty="0"/>
              <a:t>Increase blower motor life</a:t>
            </a:r>
          </a:p>
          <a:p>
            <a:r>
              <a:rPr lang="en-US" sz="2400" dirty="0"/>
              <a:t>Reduce condensation build up</a:t>
            </a:r>
          </a:p>
        </p:txBody>
      </p:sp>
    </p:spTree>
    <p:extLst>
      <p:ext uri="{BB962C8B-B14F-4D97-AF65-F5344CB8AC3E}">
        <p14:creationId xmlns:p14="http://schemas.microsoft.com/office/powerpoint/2010/main" val="2461656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3A70-F7D6-46DF-94AF-C936678D517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EA1D1EA-BDEE-40EB-ACBA-C62E2AA9300C}"/>
              </a:ext>
            </a:extLst>
          </p:cNvPr>
          <p:cNvSpPr>
            <a:spLocks noGrp="1"/>
          </p:cNvSpPr>
          <p:nvPr>
            <p:ph sz="half" idx="1"/>
          </p:nvPr>
        </p:nvSpPr>
        <p:spPr>
          <a:xfrm>
            <a:off x="457200" y="1600200"/>
            <a:ext cx="8686800" cy="4525963"/>
          </a:xfrm>
        </p:spPr>
        <p:txBody>
          <a:bodyPr/>
          <a:lstStyle/>
          <a:p>
            <a:r>
              <a:rPr lang="en-US" dirty="0"/>
              <a:t>Plant Tours</a:t>
            </a:r>
          </a:p>
          <a:p>
            <a:pPr lvl="1"/>
            <a:r>
              <a:rPr lang="en-US" dirty="0"/>
              <a:t>Mason with Mike Mooney</a:t>
            </a:r>
          </a:p>
          <a:p>
            <a:pPr lvl="1"/>
            <a:r>
              <a:rPr lang="en-US" dirty="0"/>
              <a:t>Amelia with Chris Betz</a:t>
            </a:r>
          </a:p>
          <a:p>
            <a:r>
              <a:rPr lang="en-US" dirty="0"/>
              <a:t>Break</a:t>
            </a:r>
          </a:p>
          <a:p>
            <a:r>
              <a:rPr lang="en-US" dirty="0"/>
              <a:t>Product Updates with Todd Lefevers</a:t>
            </a:r>
          </a:p>
          <a:p>
            <a:r>
              <a:rPr lang="en-US" dirty="0"/>
              <a:t>Break</a:t>
            </a:r>
          </a:p>
          <a:p>
            <a:r>
              <a:rPr lang="en-US" dirty="0"/>
              <a:t>Hamilton United – Jim Mitchell / Mike Mooney / Chris Betz / Todd Lefevers</a:t>
            </a:r>
          </a:p>
        </p:txBody>
      </p:sp>
    </p:spTree>
    <p:extLst>
      <p:ext uri="{BB962C8B-B14F-4D97-AF65-F5344CB8AC3E}">
        <p14:creationId xmlns:p14="http://schemas.microsoft.com/office/powerpoint/2010/main" val="204539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A59E-6A44-4595-B167-E67191474176}"/>
              </a:ext>
            </a:extLst>
          </p:cNvPr>
          <p:cNvSpPr>
            <a:spLocks noGrp="1"/>
          </p:cNvSpPr>
          <p:nvPr>
            <p:ph type="title"/>
          </p:nvPr>
        </p:nvSpPr>
        <p:spPr>
          <a:xfrm>
            <a:off x="520497" y="229591"/>
            <a:ext cx="3771793" cy="985346"/>
          </a:xfrm>
        </p:spPr>
        <p:txBody>
          <a:bodyPr>
            <a:noAutofit/>
          </a:bodyPr>
          <a:lstStyle/>
          <a:p>
            <a:pPr algn="ctr"/>
            <a:r>
              <a:rPr lang="en-US" sz="3200" b="1" dirty="0"/>
              <a:t>Add Thermostat to Existing Airflow Kits</a:t>
            </a:r>
          </a:p>
        </p:txBody>
      </p:sp>
      <p:sp>
        <p:nvSpPr>
          <p:cNvPr id="3" name="TextBox 2">
            <a:extLst>
              <a:ext uri="{FF2B5EF4-FFF2-40B4-BE49-F238E27FC236}">
                <a16:creationId xmlns:a16="http://schemas.microsoft.com/office/drawing/2014/main" id="{017856EC-CBA8-4EF9-AD43-A2A0E6F69463}"/>
              </a:ext>
            </a:extLst>
          </p:cNvPr>
          <p:cNvSpPr txBox="1"/>
          <p:nvPr/>
        </p:nvSpPr>
        <p:spPr>
          <a:xfrm>
            <a:off x="172650" y="1339966"/>
            <a:ext cx="4220308" cy="4178067"/>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addition of thermostat will save energy</a:t>
            </a:r>
          </a:p>
          <a:p>
            <a:pPr marL="285750" indent="-285750">
              <a:buFont typeface="Arial" panose="020B0604020202020204" pitchFamily="34" charset="0"/>
              <a:buChar char="•"/>
            </a:pPr>
            <a:r>
              <a:rPr lang="en-US" sz="2800" dirty="0"/>
              <a:t>Increase blower motor life</a:t>
            </a:r>
          </a:p>
          <a:p>
            <a:pPr marL="285750" indent="-285750">
              <a:buFont typeface="Arial" panose="020B0604020202020204" pitchFamily="34" charset="0"/>
              <a:buChar char="•"/>
            </a:pPr>
            <a:r>
              <a:rPr lang="en-US" sz="2800" dirty="0"/>
              <a:t>This also includes a program change that only works when the unit is put in night lock mode</a:t>
            </a:r>
          </a:p>
          <a:p>
            <a:endParaRPr lang="en-US" sz="1350" dirty="0"/>
          </a:p>
        </p:txBody>
      </p:sp>
      <p:pic>
        <p:nvPicPr>
          <p:cNvPr id="5" name="Picture 4" descr="A screenshot of a cell phone&#10;&#10;Description automatically generated">
            <a:extLst>
              <a:ext uri="{FF2B5EF4-FFF2-40B4-BE49-F238E27FC236}">
                <a16:creationId xmlns:a16="http://schemas.microsoft.com/office/drawing/2014/main" id="{EC9A1EC4-83A7-431E-A69B-1BE15D80F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206" y="0"/>
            <a:ext cx="4511794" cy="5761359"/>
          </a:xfrm>
          <a:prstGeom prst="rect">
            <a:avLst/>
          </a:prstGeom>
        </p:spPr>
      </p:pic>
    </p:spTree>
    <p:extLst>
      <p:ext uri="{BB962C8B-B14F-4D97-AF65-F5344CB8AC3E}">
        <p14:creationId xmlns:p14="http://schemas.microsoft.com/office/powerpoint/2010/main" val="3337869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290C-5AA9-4BD5-B927-2898F47D08A1}"/>
              </a:ext>
            </a:extLst>
          </p:cNvPr>
          <p:cNvSpPr>
            <a:spLocks noGrp="1"/>
          </p:cNvSpPr>
          <p:nvPr>
            <p:ph type="title"/>
          </p:nvPr>
        </p:nvSpPr>
        <p:spPr>
          <a:xfrm>
            <a:off x="477611" y="263490"/>
            <a:ext cx="3771900" cy="1874592"/>
          </a:xfrm>
        </p:spPr>
        <p:txBody>
          <a:bodyPr>
            <a:normAutofit/>
          </a:bodyPr>
          <a:lstStyle/>
          <a:p>
            <a:r>
              <a:rPr lang="en-US" sz="3600" dirty="0"/>
              <a:t>Through the Wall/Door Depository</a:t>
            </a:r>
          </a:p>
        </p:txBody>
      </p:sp>
      <p:sp>
        <p:nvSpPr>
          <p:cNvPr id="15" name="Content Placeholder 14">
            <a:extLst>
              <a:ext uri="{FF2B5EF4-FFF2-40B4-BE49-F238E27FC236}">
                <a16:creationId xmlns:a16="http://schemas.microsoft.com/office/drawing/2014/main" id="{F9E0693A-5442-45FD-B9CB-4B63F4B85EEA}"/>
              </a:ext>
            </a:extLst>
          </p:cNvPr>
          <p:cNvSpPr>
            <a:spLocks noGrp="1"/>
          </p:cNvSpPr>
          <p:nvPr>
            <p:ph idx="1"/>
          </p:nvPr>
        </p:nvSpPr>
        <p:spPr>
          <a:xfrm>
            <a:off x="193432" y="2252382"/>
            <a:ext cx="4340258" cy="3330732"/>
          </a:xfrm>
        </p:spPr>
        <p:txBody>
          <a:bodyPr>
            <a:normAutofit fontScale="77500" lnSpcReduction="20000"/>
          </a:bodyPr>
          <a:lstStyle/>
          <a:p>
            <a:pPr>
              <a:lnSpc>
                <a:spcPct val="150000"/>
              </a:lnSpc>
              <a:buFont typeface="Arial" panose="020B0604020202020204" pitchFamily="34" charset="0"/>
              <a:buChar char="•"/>
            </a:pPr>
            <a:r>
              <a:rPr lang="en-US" sz="3100" b="1" dirty="0"/>
              <a:t>Another choice for deposits</a:t>
            </a:r>
          </a:p>
          <a:p>
            <a:pPr>
              <a:lnSpc>
                <a:spcPct val="150000"/>
              </a:lnSpc>
              <a:buFont typeface="Arial" panose="020B0604020202020204" pitchFamily="34" charset="0"/>
              <a:buChar char="•"/>
            </a:pPr>
            <a:r>
              <a:rPr lang="en-US" sz="3100" b="1" dirty="0"/>
              <a:t>Simple design </a:t>
            </a:r>
          </a:p>
          <a:p>
            <a:pPr>
              <a:lnSpc>
                <a:spcPct val="150000"/>
              </a:lnSpc>
              <a:buFont typeface="Arial" panose="020B0604020202020204" pitchFamily="34" charset="0"/>
              <a:buChar char="•"/>
            </a:pPr>
            <a:r>
              <a:rPr lang="en-US" sz="3100" b="1" dirty="0"/>
              <a:t>Easy install</a:t>
            </a:r>
          </a:p>
          <a:p>
            <a:pPr>
              <a:lnSpc>
                <a:spcPct val="150000"/>
              </a:lnSpc>
              <a:buFont typeface="Arial" panose="020B0604020202020204" pitchFamily="34" charset="0"/>
              <a:buChar char="•"/>
            </a:pPr>
            <a:r>
              <a:rPr lang="en-US" sz="3100" b="1" dirty="0"/>
              <a:t>Limit person to person contact</a:t>
            </a:r>
          </a:p>
          <a:p>
            <a:pPr>
              <a:lnSpc>
                <a:spcPct val="150000"/>
              </a:lnSpc>
              <a:buFont typeface="Arial" panose="020B0604020202020204" pitchFamily="34" charset="0"/>
              <a:buChar char="•"/>
            </a:pPr>
            <a:r>
              <a:rPr lang="en-US" sz="3100" b="1" dirty="0"/>
              <a:t>Low Cost</a:t>
            </a:r>
          </a:p>
          <a:p>
            <a:pPr marL="0" indent="0">
              <a:buNone/>
            </a:pPr>
            <a:endParaRPr lang="en-US" sz="1350" dirty="0"/>
          </a:p>
          <a:p>
            <a:pPr marL="0" indent="0">
              <a:buNone/>
            </a:pPr>
            <a:endParaRPr lang="en-US" sz="1350" dirty="0"/>
          </a:p>
        </p:txBody>
      </p:sp>
      <p:pic>
        <p:nvPicPr>
          <p:cNvPr id="4" name="Picture 3" descr="A screenshot of a computer&#10;&#10;Description automatically generated">
            <a:extLst>
              <a:ext uri="{FF2B5EF4-FFF2-40B4-BE49-F238E27FC236}">
                <a16:creationId xmlns:a16="http://schemas.microsoft.com/office/drawing/2014/main" id="{90552F96-E920-4F61-A599-A1DAD0241C6A}"/>
              </a:ext>
            </a:extLst>
          </p:cNvPr>
          <p:cNvPicPr>
            <a:picLocks noChangeAspect="1"/>
          </p:cNvPicPr>
          <p:nvPr/>
        </p:nvPicPr>
        <p:blipFill>
          <a:blip r:embed="rId3"/>
          <a:stretch>
            <a:fillRect/>
          </a:stretch>
        </p:blipFill>
        <p:spPr>
          <a:xfrm>
            <a:off x="4687098" y="0"/>
            <a:ext cx="4456902" cy="5785338"/>
          </a:xfrm>
          <a:prstGeom prst="rect">
            <a:avLst/>
          </a:prstGeom>
        </p:spPr>
      </p:pic>
    </p:spTree>
    <p:extLst>
      <p:ext uri="{BB962C8B-B14F-4D97-AF65-F5344CB8AC3E}">
        <p14:creationId xmlns:p14="http://schemas.microsoft.com/office/powerpoint/2010/main" val="264293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BA8B-7118-4B68-82F7-DECF2951ABBF}"/>
              </a:ext>
            </a:extLst>
          </p:cNvPr>
          <p:cNvSpPr>
            <a:spLocks noGrp="1"/>
          </p:cNvSpPr>
          <p:nvPr>
            <p:ph type="title"/>
          </p:nvPr>
        </p:nvSpPr>
        <p:spPr/>
        <p:txBody>
          <a:bodyPr>
            <a:normAutofit fontScale="90000"/>
          </a:bodyPr>
          <a:lstStyle/>
          <a:p>
            <a:r>
              <a:rPr lang="en-US" dirty="0"/>
              <a:t>Through the Door/Wall Depository</a:t>
            </a:r>
            <a:br>
              <a:rPr lang="en-US" dirty="0"/>
            </a:br>
            <a:r>
              <a:rPr lang="en-US" dirty="0"/>
              <a:t>Install Photos</a:t>
            </a:r>
          </a:p>
        </p:txBody>
      </p:sp>
      <p:pic>
        <p:nvPicPr>
          <p:cNvPr id="5" name="Content Placeholder 4" descr="A picture containing indoor, sitting, room, television&#10;&#10;Description automatically generated">
            <a:extLst>
              <a:ext uri="{FF2B5EF4-FFF2-40B4-BE49-F238E27FC236}">
                <a16:creationId xmlns:a16="http://schemas.microsoft.com/office/drawing/2014/main" id="{42BCF5EC-E452-4B4F-B356-A57D93035DBA}"/>
              </a:ext>
            </a:extLst>
          </p:cNvPr>
          <p:cNvPicPr>
            <a:picLocks noGrp="1" noChangeAspect="1"/>
          </p:cNvPicPr>
          <p:nvPr>
            <p:ph idx="1"/>
          </p:nvPr>
        </p:nvPicPr>
        <p:blipFill rotWithShape="1">
          <a:blip r:embed="rId3"/>
          <a:srcRect l="-3257"/>
          <a:stretch/>
        </p:blipFill>
        <p:spPr>
          <a:xfrm>
            <a:off x="6306671" y="1542573"/>
            <a:ext cx="2380129" cy="4108450"/>
          </a:xfrm>
        </p:spPr>
      </p:pic>
      <p:pic>
        <p:nvPicPr>
          <p:cNvPr id="7" name="Picture 6" descr="A close up of a small mirror&#10;&#10;Description automatically generated">
            <a:extLst>
              <a:ext uri="{FF2B5EF4-FFF2-40B4-BE49-F238E27FC236}">
                <a16:creationId xmlns:a16="http://schemas.microsoft.com/office/drawing/2014/main" id="{85EF4657-DD99-4474-9F61-AB5C7215C213}"/>
              </a:ext>
            </a:extLst>
          </p:cNvPr>
          <p:cNvPicPr>
            <a:picLocks noChangeAspect="1"/>
          </p:cNvPicPr>
          <p:nvPr/>
        </p:nvPicPr>
        <p:blipFill>
          <a:blip r:embed="rId4"/>
          <a:stretch>
            <a:fillRect/>
          </a:stretch>
        </p:blipFill>
        <p:spPr>
          <a:xfrm>
            <a:off x="694605" y="2106305"/>
            <a:ext cx="4114800" cy="2305050"/>
          </a:xfrm>
          <a:prstGeom prst="rect">
            <a:avLst/>
          </a:prstGeom>
        </p:spPr>
      </p:pic>
    </p:spTree>
    <p:extLst>
      <p:ext uri="{BB962C8B-B14F-4D97-AF65-F5344CB8AC3E}">
        <p14:creationId xmlns:p14="http://schemas.microsoft.com/office/powerpoint/2010/main" val="292804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30E9-D948-4CFE-8E5E-19EA51B092AF}"/>
              </a:ext>
            </a:extLst>
          </p:cNvPr>
          <p:cNvSpPr>
            <a:spLocks noGrp="1"/>
          </p:cNvSpPr>
          <p:nvPr>
            <p:ph type="title"/>
          </p:nvPr>
        </p:nvSpPr>
        <p:spPr>
          <a:xfrm>
            <a:off x="457200" y="1416299"/>
            <a:ext cx="8229600" cy="2766134"/>
          </a:xfrm>
        </p:spPr>
        <p:txBody>
          <a:bodyPr>
            <a:normAutofit/>
          </a:bodyPr>
          <a:lstStyle/>
          <a:p>
            <a:r>
              <a:rPr lang="en-US" sz="4800" b="1" dirty="0"/>
              <a:t>Thank You</a:t>
            </a:r>
          </a:p>
        </p:txBody>
      </p:sp>
    </p:spTree>
    <p:extLst>
      <p:ext uri="{BB962C8B-B14F-4D97-AF65-F5344CB8AC3E}">
        <p14:creationId xmlns:p14="http://schemas.microsoft.com/office/powerpoint/2010/main" val="2085385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E4C3-2BF0-4D1E-8694-B2D8BE98D6D6}"/>
              </a:ext>
            </a:extLst>
          </p:cNvPr>
          <p:cNvSpPr>
            <a:spLocks noGrp="1"/>
          </p:cNvSpPr>
          <p:nvPr>
            <p:ph type="ctrTitle"/>
          </p:nvPr>
        </p:nvSpPr>
        <p:spPr>
          <a:xfrm>
            <a:off x="669925" y="3377494"/>
            <a:ext cx="7772400" cy="1470025"/>
          </a:xfrm>
        </p:spPr>
        <p:txBody>
          <a:bodyPr/>
          <a:lstStyle/>
          <a:p>
            <a:r>
              <a:rPr lang="en-US" dirty="0"/>
              <a:t>Plant Tours</a:t>
            </a:r>
            <a:br>
              <a:rPr lang="en-US" dirty="0"/>
            </a:br>
            <a:r>
              <a:rPr lang="en-US" dirty="0"/>
              <a:t>Mason and Amelia </a:t>
            </a:r>
          </a:p>
        </p:txBody>
      </p:sp>
    </p:spTree>
    <p:extLst>
      <p:ext uri="{BB962C8B-B14F-4D97-AF65-F5344CB8AC3E}">
        <p14:creationId xmlns:p14="http://schemas.microsoft.com/office/powerpoint/2010/main" val="782644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087F0-FCEC-4FEE-8FCA-44CC32AF4ED7}"/>
              </a:ext>
            </a:extLst>
          </p:cNvPr>
          <p:cNvSpPr>
            <a:spLocks noGrp="1"/>
          </p:cNvSpPr>
          <p:nvPr>
            <p:ph type="ctrTitle"/>
          </p:nvPr>
        </p:nvSpPr>
        <p:spPr>
          <a:xfrm>
            <a:off x="669925" y="3361266"/>
            <a:ext cx="7772400" cy="1470025"/>
          </a:xfrm>
        </p:spPr>
        <p:txBody>
          <a:bodyPr/>
          <a:lstStyle/>
          <a:p>
            <a:r>
              <a:rPr lang="en-US" b="1" dirty="0"/>
              <a:t>Hamilton United</a:t>
            </a:r>
            <a:br>
              <a:rPr lang="en-US" b="1" dirty="0"/>
            </a:br>
            <a:endParaRPr lang="en-US" dirty="0"/>
          </a:p>
        </p:txBody>
      </p:sp>
    </p:spTree>
    <p:extLst>
      <p:ext uri="{BB962C8B-B14F-4D97-AF65-F5344CB8AC3E}">
        <p14:creationId xmlns:p14="http://schemas.microsoft.com/office/powerpoint/2010/main" val="3508047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CFBD-1228-480B-AB80-9380E729C619}"/>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B676EFB2-C48F-468E-A098-381EF57CD80E}"/>
              </a:ext>
            </a:extLst>
          </p:cNvPr>
          <p:cNvSpPr>
            <a:spLocks noGrp="1"/>
          </p:cNvSpPr>
          <p:nvPr>
            <p:ph idx="1"/>
          </p:nvPr>
        </p:nvSpPr>
        <p:spPr>
          <a:xfrm>
            <a:off x="457200" y="1600200"/>
            <a:ext cx="4568803" cy="3592057"/>
          </a:xfrm>
        </p:spPr>
        <p:txBody>
          <a:bodyPr/>
          <a:lstStyle/>
          <a:p>
            <a:r>
              <a:rPr lang="en-US" dirty="0"/>
              <a:t>Communication</a:t>
            </a:r>
          </a:p>
          <a:p>
            <a:r>
              <a:rPr lang="en-US" dirty="0"/>
              <a:t>Team Work</a:t>
            </a:r>
          </a:p>
          <a:p>
            <a:r>
              <a:rPr lang="en-US" dirty="0"/>
              <a:t>One Stop</a:t>
            </a:r>
          </a:p>
          <a:p>
            <a:r>
              <a:rPr lang="en-US" dirty="0"/>
              <a:t>Technical Support</a:t>
            </a:r>
          </a:p>
          <a:p>
            <a:r>
              <a:rPr lang="en-US" dirty="0"/>
              <a:t>Future of Operations</a:t>
            </a:r>
          </a:p>
        </p:txBody>
      </p:sp>
      <p:pic>
        <p:nvPicPr>
          <p:cNvPr id="7" name="Picture 6" descr="A picture containing drawing&#10;&#10;Description automatically generated">
            <a:extLst>
              <a:ext uri="{FF2B5EF4-FFF2-40B4-BE49-F238E27FC236}">
                <a16:creationId xmlns:a16="http://schemas.microsoft.com/office/drawing/2014/main" id="{978B19EF-1825-4079-A63E-12F01EB4FE11}"/>
              </a:ext>
            </a:extLst>
          </p:cNvPr>
          <p:cNvPicPr>
            <a:picLocks noChangeAspect="1"/>
          </p:cNvPicPr>
          <p:nvPr/>
        </p:nvPicPr>
        <p:blipFill>
          <a:blip r:embed="rId2"/>
          <a:stretch>
            <a:fillRect/>
          </a:stretch>
        </p:blipFill>
        <p:spPr>
          <a:xfrm>
            <a:off x="4791287" y="2365931"/>
            <a:ext cx="3949618" cy="2051750"/>
          </a:xfrm>
          <a:prstGeom prst="rect">
            <a:avLst/>
          </a:prstGeom>
        </p:spPr>
      </p:pic>
    </p:spTree>
    <p:extLst>
      <p:ext uri="{BB962C8B-B14F-4D97-AF65-F5344CB8AC3E}">
        <p14:creationId xmlns:p14="http://schemas.microsoft.com/office/powerpoint/2010/main" val="92626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A0283C-B553-4BE5-A9A6-C0BFE9913ACC}"/>
              </a:ext>
            </a:extLst>
          </p:cNvPr>
          <p:cNvSpPr/>
          <p:nvPr/>
        </p:nvSpPr>
        <p:spPr>
          <a:xfrm>
            <a:off x="567769" y="1135025"/>
            <a:ext cx="4912237" cy="3970318"/>
          </a:xfrm>
          <a:prstGeom prst="rect">
            <a:avLst/>
          </a:prstGeom>
        </p:spPr>
        <p:txBody>
          <a:bodyPr wrap="square">
            <a:spAutoFit/>
          </a:bodyPr>
          <a:lstStyle/>
          <a:p>
            <a:pPr lvl="0"/>
            <a:r>
              <a:rPr lang="en-US" dirty="0"/>
              <a:t>New Operations Meetings</a:t>
            </a:r>
          </a:p>
          <a:p>
            <a:pPr lvl="0"/>
            <a:endParaRPr lang="en-US" dirty="0"/>
          </a:p>
          <a:p>
            <a:pPr marL="285750" lvl="0" indent="-285750">
              <a:buFont typeface="Arial" panose="020B0604020202020204" pitchFamily="34" charset="0"/>
              <a:buChar char="•"/>
            </a:pPr>
            <a:r>
              <a:rPr lang="en-US" dirty="0"/>
              <a:t>Ops/Customer Service call every morning 8:30</a:t>
            </a:r>
          </a:p>
          <a:p>
            <a:pPr marL="742950" lvl="1" indent="-285750">
              <a:buFont typeface="Arial" panose="020B0604020202020204" pitchFamily="34" charset="0"/>
              <a:buChar char="•"/>
            </a:pPr>
            <a:r>
              <a:rPr lang="en-US" dirty="0"/>
              <a:t>Review Dates</a:t>
            </a:r>
          </a:p>
          <a:p>
            <a:pPr marL="742950" lvl="1" indent="-285750">
              <a:buFont typeface="Arial" panose="020B0604020202020204" pitchFamily="34" charset="0"/>
              <a:buChar char="•"/>
            </a:pPr>
            <a:r>
              <a:rPr lang="en-US" dirty="0"/>
              <a:t>Discuss potential misses or issues</a:t>
            </a:r>
          </a:p>
          <a:p>
            <a:pPr marL="285750" lvl="0" indent="-285750">
              <a:buFont typeface="Arial" panose="020B0604020202020204" pitchFamily="34" charset="0"/>
              <a:buChar char="•"/>
            </a:pPr>
            <a:r>
              <a:rPr lang="en-US" dirty="0"/>
              <a:t>Amelia/Mason parts review call 2:00pm</a:t>
            </a:r>
          </a:p>
          <a:p>
            <a:pPr marL="742950" lvl="1" indent="-285750">
              <a:buFont typeface="Arial" panose="020B0604020202020204" pitchFamily="34" charset="0"/>
              <a:buChar char="•"/>
            </a:pPr>
            <a:r>
              <a:rPr lang="en-US" dirty="0"/>
              <a:t>Review of internal schedules</a:t>
            </a:r>
          </a:p>
          <a:p>
            <a:pPr marL="742950" lvl="1" indent="-285750">
              <a:buFont typeface="Arial" panose="020B0604020202020204" pitchFamily="34" charset="0"/>
              <a:buChar char="•"/>
            </a:pPr>
            <a:r>
              <a:rPr lang="en-US" dirty="0"/>
              <a:t>List of priorities reviewed</a:t>
            </a:r>
          </a:p>
          <a:p>
            <a:pPr marL="742950" lvl="1" indent="-285750">
              <a:buFont typeface="Arial" panose="020B0604020202020204" pitchFamily="34" charset="0"/>
              <a:buChar char="•"/>
            </a:pPr>
            <a:r>
              <a:rPr lang="en-US" dirty="0"/>
              <a:t>Quality issues discussed</a:t>
            </a:r>
          </a:p>
          <a:p>
            <a:pPr marL="285750" lvl="0" indent="-285750">
              <a:buFont typeface="Arial" panose="020B0604020202020204" pitchFamily="34" charset="0"/>
              <a:buChar char="•"/>
            </a:pPr>
            <a:r>
              <a:rPr lang="en-US" dirty="0"/>
              <a:t>Daily GEMBA walks </a:t>
            </a:r>
          </a:p>
          <a:p>
            <a:pPr marL="742950" lvl="1" indent="-285750">
              <a:buFont typeface="Arial" panose="020B0604020202020204" pitchFamily="34" charset="0"/>
              <a:buChar char="•"/>
            </a:pPr>
            <a:r>
              <a:rPr lang="en-US" dirty="0"/>
              <a:t>Mason 9:30am</a:t>
            </a:r>
          </a:p>
          <a:p>
            <a:pPr marL="742950" lvl="1" indent="-285750">
              <a:buFont typeface="Arial" panose="020B0604020202020204" pitchFamily="34" charset="0"/>
              <a:buChar char="•"/>
            </a:pPr>
            <a:r>
              <a:rPr lang="en-US" dirty="0"/>
              <a:t>Amelia 7:30am</a:t>
            </a:r>
          </a:p>
          <a:p>
            <a:pPr marL="285750" lvl="0" indent="-285750">
              <a:buFont typeface="Arial" panose="020B0604020202020204" pitchFamily="34" charset="0"/>
              <a:buChar char="•"/>
            </a:pPr>
            <a:endParaRPr lang="en-US" dirty="0"/>
          </a:p>
          <a:p>
            <a:pPr lvl="0"/>
            <a:endParaRPr lang="en-US" dirty="0"/>
          </a:p>
        </p:txBody>
      </p:sp>
      <p:sp>
        <p:nvSpPr>
          <p:cNvPr id="3" name="TextBox 2">
            <a:extLst>
              <a:ext uri="{FF2B5EF4-FFF2-40B4-BE49-F238E27FC236}">
                <a16:creationId xmlns:a16="http://schemas.microsoft.com/office/drawing/2014/main" id="{6678C822-B5AF-4F4B-B888-1B7D66635CD6}"/>
              </a:ext>
            </a:extLst>
          </p:cNvPr>
          <p:cNvSpPr txBox="1"/>
          <p:nvPr/>
        </p:nvSpPr>
        <p:spPr>
          <a:xfrm>
            <a:off x="2193281" y="415636"/>
            <a:ext cx="4603972" cy="584775"/>
          </a:xfrm>
          <a:prstGeom prst="rect">
            <a:avLst/>
          </a:prstGeom>
          <a:noFill/>
        </p:spPr>
        <p:txBody>
          <a:bodyPr wrap="square" rtlCol="0">
            <a:spAutoFit/>
          </a:bodyPr>
          <a:lstStyle/>
          <a:p>
            <a:pPr algn="ctr"/>
            <a:r>
              <a:rPr lang="en-US" sz="3200" dirty="0"/>
              <a:t>Communication</a:t>
            </a:r>
          </a:p>
        </p:txBody>
      </p:sp>
      <p:pic>
        <p:nvPicPr>
          <p:cNvPr id="1032" name="Picture 8" descr="Article: Communication is the key to bringing about transformation ...">
            <a:extLst>
              <a:ext uri="{FF2B5EF4-FFF2-40B4-BE49-F238E27FC236}">
                <a16:creationId xmlns:a16="http://schemas.microsoft.com/office/drawing/2014/main" id="{7862E8DE-8090-4B9E-93D2-6E0FDF472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295" y="252019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880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A0283C-B553-4BE5-A9A6-C0BFE9913ACC}"/>
              </a:ext>
            </a:extLst>
          </p:cNvPr>
          <p:cNvSpPr/>
          <p:nvPr/>
        </p:nvSpPr>
        <p:spPr>
          <a:xfrm>
            <a:off x="440215" y="1182138"/>
            <a:ext cx="5928612" cy="3416320"/>
          </a:xfrm>
          <a:prstGeom prst="rect">
            <a:avLst/>
          </a:prstGeom>
        </p:spPr>
        <p:txBody>
          <a:bodyPr wrap="square">
            <a:spAutoFit/>
          </a:bodyPr>
          <a:lstStyle/>
          <a:p>
            <a:pPr lvl="0"/>
            <a:r>
              <a:rPr lang="en-US" sz="2000" dirty="0"/>
              <a:t>Operations, Engineering and Purchasing all one team</a:t>
            </a:r>
          </a:p>
          <a:p>
            <a:pPr lvl="0"/>
            <a:endParaRPr lang="en-US" sz="2000" dirty="0"/>
          </a:p>
          <a:p>
            <a:pPr marL="285750" lvl="0" indent="-285750">
              <a:buFont typeface="Arial" panose="020B0604020202020204" pitchFamily="34" charset="0"/>
              <a:buChar char="•"/>
            </a:pPr>
            <a:r>
              <a:rPr lang="en-US" sz="2000" dirty="0"/>
              <a:t>Purchasing Manager at each location twice a week</a:t>
            </a:r>
          </a:p>
          <a:p>
            <a:pPr marL="285750" lvl="0" indent="-285750">
              <a:buFont typeface="Arial" panose="020B0604020202020204" pitchFamily="34" charset="0"/>
              <a:buChar char="•"/>
            </a:pPr>
            <a:r>
              <a:rPr lang="en-US" sz="2000" dirty="0"/>
              <a:t>Plant Managers visit each other plants on regular basis</a:t>
            </a:r>
          </a:p>
          <a:p>
            <a:pPr marL="285750" lvl="0" indent="-285750">
              <a:buFont typeface="Arial" panose="020B0604020202020204" pitchFamily="34" charset="0"/>
              <a:buChar char="•"/>
            </a:pPr>
            <a:r>
              <a:rPr lang="en-US" sz="2000" dirty="0"/>
              <a:t>Engineering at Amelia 2 days a week</a:t>
            </a:r>
          </a:p>
          <a:p>
            <a:pPr marL="742950" lvl="1" indent="-285750">
              <a:buFont typeface="Arial" panose="020B0604020202020204" pitchFamily="34" charset="0"/>
              <a:buChar char="•"/>
            </a:pPr>
            <a:r>
              <a:rPr lang="en-US" sz="2000" dirty="0"/>
              <a:t>Prints</a:t>
            </a:r>
          </a:p>
          <a:p>
            <a:pPr marL="742950" lvl="1" indent="-285750">
              <a:buFont typeface="Arial" panose="020B0604020202020204" pitchFamily="34" charset="0"/>
              <a:buChar char="•"/>
            </a:pPr>
            <a:r>
              <a:rPr lang="en-US" sz="2000" dirty="0"/>
              <a:t>BOM’s</a:t>
            </a:r>
          </a:p>
          <a:p>
            <a:pPr marL="742950" lvl="1" indent="-285750">
              <a:buFont typeface="Arial" panose="020B0604020202020204" pitchFamily="34" charset="0"/>
              <a:buChar char="•"/>
            </a:pPr>
            <a:r>
              <a:rPr lang="en-US" sz="2000" dirty="0"/>
              <a:t>Technical Support face to face</a:t>
            </a:r>
          </a:p>
          <a:p>
            <a:pPr marL="285750" lvl="0" indent="-285750">
              <a:buFont typeface="Arial" panose="020B0604020202020204" pitchFamily="34" charset="0"/>
              <a:buChar char="•"/>
            </a:pPr>
            <a:endParaRPr lang="en-US" dirty="0"/>
          </a:p>
          <a:p>
            <a:pPr lvl="0"/>
            <a:endParaRPr lang="en-US" dirty="0"/>
          </a:p>
        </p:txBody>
      </p:sp>
      <p:pic>
        <p:nvPicPr>
          <p:cNvPr id="2050" name="Picture 2" descr="Teamwork makes the dream work | peopleHum - The people platform">
            <a:extLst>
              <a:ext uri="{FF2B5EF4-FFF2-40B4-BE49-F238E27FC236}">
                <a16:creationId xmlns:a16="http://schemas.microsoft.com/office/drawing/2014/main" id="{C78FAB28-CEE4-4EE5-A91F-A785C7F8E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659" y="222315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2A75CF-A885-47D9-8C42-05B8F3BDE8A9}"/>
              </a:ext>
            </a:extLst>
          </p:cNvPr>
          <p:cNvSpPr txBox="1"/>
          <p:nvPr/>
        </p:nvSpPr>
        <p:spPr>
          <a:xfrm>
            <a:off x="2602523" y="313326"/>
            <a:ext cx="3766304" cy="584775"/>
          </a:xfrm>
          <a:prstGeom prst="rect">
            <a:avLst/>
          </a:prstGeom>
          <a:noFill/>
        </p:spPr>
        <p:txBody>
          <a:bodyPr wrap="square" rtlCol="0">
            <a:spAutoFit/>
          </a:bodyPr>
          <a:lstStyle/>
          <a:p>
            <a:pPr algn="ctr"/>
            <a:r>
              <a:rPr lang="en-US" sz="3200" dirty="0"/>
              <a:t>Team Work</a:t>
            </a:r>
          </a:p>
        </p:txBody>
      </p:sp>
    </p:spTree>
    <p:extLst>
      <p:ext uri="{BB962C8B-B14F-4D97-AF65-F5344CB8AC3E}">
        <p14:creationId xmlns:p14="http://schemas.microsoft.com/office/powerpoint/2010/main" val="846230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C5E6F-505C-456B-AAA4-362B33B31079}"/>
              </a:ext>
            </a:extLst>
          </p:cNvPr>
          <p:cNvSpPr txBox="1"/>
          <p:nvPr/>
        </p:nvSpPr>
        <p:spPr>
          <a:xfrm>
            <a:off x="140677" y="345440"/>
            <a:ext cx="8728364" cy="523220"/>
          </a:xfrm>
          <a:prstGeom prst="rect">
            <a:avLst/>
          </a:prstGeom>
          <a:noFill/>
        </p:spPr>
        <p:txBody>
          <a:bodyPr wrap="square" rtlCol="0">
            <a:spAutoFit/>
          </a:bodyPr>
          <a:lstStyle/>
          <a:p>
            <a:pPr algn="ctr"/>
            <a:r>
              <a:rPr lang="en-US" sz="2800" dirty="0"/>
              <a:t>Why Hamilton, we are the one source for all of your needs</a:t>
            </a:r>
          </a:p>
        </p:txBody>
      </p:sp>
      <p:sp>
        <p:nvSpPr>
          <p:cNvPr id="5" name="TextBox 4">
            <a:extLst>
              <a:ext uri="{FF2B5EF4-FFF2-40B4-BE49-F238E27FC236}">
                <a16:creationId xmlns:a16="http://schemas.microsoft.com/office/drawing/2014/main" id="{08A899BC-EE4C-4C90-8332-692FE63F1226}"/>
              </a:ext>
            </a:extLst>
          </p:cNvPr>
          <p:cNvSpPr txBox="1"/>
          <p:nvPr/>
        </p:nvSpPr>
        <p:spPr>
          <a:xfrm>
            <a:off x="330200" y="1382286"/>
            <a:ext cx="5718908"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We produce all your product’s in house</a:t>
            </a:r>
          </a:p>
          <a:p>
            <a:pPr marL="742950" lvl="1" indent="-285750">
              <a:buFont typeface="Arial" panose="020B0604020202020204" pitchFamily="34" charset="0"/>
              <a:buChar char="•"/>
            </a:pPr>
            <a:r>
              <a:rPr lang="en-US" sz="2000" dirty="0"/>
              <a:t>We have better control on quality</a:t>
            </a:r>
          </a:p>
          <a:p>
            <a:pPr marL="742950" lvl="1" indent="-285750">
              <a:buFont typeface="Arial" panose="020B0604020202020204" pitchFamily="34" charset="0"/>
              <a:buChar char="•"/>
            </a:pPr>
            <a:r>
              <a:rPr lang="en-US" sz="2000" dirty="0"/>
              <a:t>Ability to expedite orders</a:t>
            </a:r>
          </a:p>
          <a:p>
            <a:pPr marL="285750" indent="-285750">
              <a:buFont typeface="Arial" panose="020B0604020202020204" pitchFamily="34" charset="0"/>
              <a:buChar char="•"/>
            </a:pPr>
            <a:r>
              <a:rPr lang="en-US" sz="2000" dirty="0"/>
              <a:t>Technical expertise on site</a:t>
            </a:r>
          </a:p>
          <a:p>
            <a:pPr marL="742950" lvl="1" indent="-285750">
              <a:buFont typeface="Arial" panose="020B0604020202020204" pitchFamily="34" charset="0"/>
              <a:buChar char="•"/>
            </a:pPr>
            <a:r>
              <a:rPr lang="en-US" sz="2000" dirty="0"/>
              <a:t>Tech support have the ability to go out and see the product</a:t>
            </a:r>
          </a:p>
          <a:p>
            <a:pPr marL="742950" lvl="1" indent="-285750">
              <a:buFont typeface="Arial" panose="020B0604020202020204" pitchFamily="34" charset="0"/>
              <a:buChar char="•"/>
            </a:pPr>
            <a:r>
              <a:rPr lang="en-US" sz="2000" dirty="0"/>
              <a:t>Engineering involved in all processes</a:t>
            </a:r>
          </a:p>
          <a:p>
            <a:pPr marL="742950" lvl="1" indent="-285750">
              <a:buFont typeface="Arial" panose="020B0604020202020204" pitchFamily="34" charset="0"/>
              <a:buChar char="•"/>
            </a:pPr>
            <a:r>
              <a:rPr lang="en-US" sz="2000" dirty="0"/>
              <a:t>Design team involved with Manufacturing</a:t>
            </a:r>
          </a:p>
          <a:p>
            <a:pPr marL="285750" indent="-285750">
              <a:buFont typeface="Arial" panose="020B0604020202020204" pitchFamily="34" charset="0"/>
              <a:buChar char="•"/>
            </a:pPr>
            <a:r>
              <a:rPr lang="en-US" sz="2000" dirty="0"/>
              <a:t>We reinvest in the business</a:t>
            </a:r>
          </a:p>
          <a:p>
            <a:pPr marL="742950" lvl="1" indent="-285750">
              <a:buFont typeface="Arial" panose="020B0604020202020204" pitchFamily="34" charset="0"/>
              <a:buChar char="•"/>
            </a:pPr>
            <a:r>
              <a:rPr lang="en-US" sz="2000" dirty="0"/>
              <a:t>New Laser</a:t>
            </a:r>
          </a:p>
          <a:p>
            <a:pPr marL="742950" lvl="1" indent="-285750">
              <a:buFont typeface="Arial" panose="020B0604020202020204" pitchFamily="34" charset="0"/>
              <a:buChar char="•"/>
            </a:pPr>
            <a:r>
              <a:rPr lang="en-US" sz="2000" dirty="0"/>
              <a:t>New Paint Line coming</a:t>
            </a:r>
          </a:p>
          <a:p>
            <a:pPr marL="742950" lvl="1" indent="-285750">
              <a:buFont typeface="Arial" panose="020B0604020202020204" pitchFamily="34" charset="0"/>
              <a:buChar char="•"/>
            </a:pPr>
            <a:r>
              <a:rPr lang="en-US" sz="2000" dirty="0"/>
              <a:t>New turrets coming</a:t>
            </a:r>
          </a:p>
          <a:p>
            <a:pPr marL="742950" lvl="1" indent="-285750">
              <a:buFont typeface="Arial" panose="020B0604020202020204" pitchFamily="34" charset="0"/>
              <a:buChar char="•"/>
            </a:pPr>
            <a:r>
              <a:rPr lang="en-US" sz="2000" dirty="0"/>
              <a:t>New Talent</a:t>
            </a:r>
          </a:p>
        </p:txBody>
      </p:sp>
      <p:pic>
        <p:nvPicPr>
          <p:cNvPr id="3" name="Picture 2" descr="A picture containing indoor, sitting, kitchen, table&#10;&#10;Description automatically generated">
            <a:extLst>
              <a:ext uri="{FF2B5EF4-FFF2-40B4-BE49-F238E27FC236}">
                <a16:creationId xmlns:a16="http://schemas.microsoft.com/office/drawing/2014/main" id="{267E975D-28F4-4BF8-A001-C4835F4516A4}"/>
              </a:ext>
            </a:extLst>
          </p:cNvPr>
          <p:cNvPicPr>
            <a:picLocks noChangeAspect="1"/>
          </p:cNvPicPr>
          <p:nvPr/>
        </p:nvPicPr>
        <p:blipFill>
          <a:blip r:embed="rId2"/>
          <a:stretch>
            <a:fillRect/>
          </a:stretch>
        </p:blipFill>
        <p:spPr>
          <a:xfrm rot="5400000">
            <a:off x="6207367" y="1221569"/>
            <a:ext cx="2126759" cy="2126759"/>
          </a:xfrm>
          <a:prstGeom prst="rect">
            <a:avLst/>
          </a:prstGeom>
        </p:spPr>
      </p:pic>
      <p:pic>
        <p:nvPicPr>
          <p:cNvPr id="7" name="Picture 6" descr="A picture containing indoor, refrigerator, sitting, covered&#10;&#10;Description automatically generated">
            <a:extLst>
              <a:ext uri="{FF2B5EF4-FFF2-40B4-BE49-F238E27FC236}">
                <a16:creationId xmlns:a16="http://schemas.microsoft.com/office/drawing/2014/main" id="{2B068EBB-AB43-4265-8DC5-40DF75B03247}"/>
              </a:ext>
            </a:extLst>
          </p:cNvPr>
          <p:cNvPicPr>
            <a:picLocks noChangeAspect="1"/>
          </p:cNvPicPr>
          <p:nvPr/>
        </p:nvPicPr>
        <p:blipFill>
          <a:blip r:embed="rId3"/>
          <a:stretch>
            <a:fillRect/>
          </a:stretch>
        </p:blipFill>
        <p:spPr>
          <a:xfrm>
            <a:off x="6207369" y="3429000"/>
            <a:ext cx="2126760" cy="2126760"/>
          </a:xfrm>
          <a:prstGeom prst="rect">
            <a:avLst/>
          </a:prstGeom>
        </p:spPr>
      </p:pic>
    </p:spTree>
    <p:extLst>
      <p:ext uri="{BB962C8B-B14F-4D97-AF65-F5344CB8AC3E}">
        <p14:creationId xmlns:p14="http://schemas.microsoft.com/office/powerpoint/2010/main" val="61290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925" y="3540372"/>
            <a:ext cx="7772400" cy="1470025"/>
          </a:xfrm>
        </p:spPr>
        <p:txBody>
          <a:bodyPr/>
          <a:lstStyle/>
          <a:p>
            <a:br>
              <a:rPr lang="en-US" dirty="0"/>
            </a:br>
            <a:endParaRPr lang="en-US" dirty="0"/>
          </a:p>
        </p:txBody>
      </p:sp>
      <p:sp>
        <p:nvSpPr>
          <p:cNvPr id="3" name="TextBox 2">
            <a:extLst>
              <a:ext uri="{FF2B5EF4-FFF2-40B4-BE49-F238E27FC236}">
                <a16:creationId xmlns:a16="http://schemas.microsoft.com/office/drawing/2014/main" id="{FEE24D70-F4B6-4271-8B3B-020AF3FA9D1D}"/>
              </a:ext>
            </a:extLst>
          </p:cNvPr>
          <p:cNvSpPr txBox="1"/>
          <p:nvPr/>
        </p:nvSpPr>
        <p:spPr>
          <a:xfrm>
            <a:off x="2017435" y="3462571"/>
            <a:ext cx="5109130" cy="1446550"/>
          </a:xfrm>
          <a:prstGeom prst="rect">
            <a:avLst/>
          </a:prstGeom>
          <a:noFill/>
        </p:spPr>
        <p:txBody>
          <a:bodyPr wrap="square" rtlCol="0">
            <a:spAutoFit/>
          </a:bodyPr>
          <a:lstStyle/>
          <a:p>
            <a:pPr algn="ctr"/>
            <a:r>
              <a:rPr lang="en-US" sz="4000" dirty="0"/>
              <a:t>Product Updates</a:t>
            </a:r>
          </a:p>
          <a:p>
            <a:pPr algn="ctr"/>
            <a:endParaRPr lang="en-US" sz="2400" dirty="0"/>
          </a:p>
          <a:p>
            <a:pPr algn="ctr"/>
            <a:r>
              <a:rPr lang="en-US" sz="2400" dirty="0"/>
              <a:t>Presented By: Todd Lefevers </a:t>
            </a:r>
          </a:p>
        </p:txBody>
      </p:sp>
    </p:spTree>
    <p:extLst>
      <p:ext uri="{BB962C8B-B14F-4D97-AF65-F5344CB8AC3E}">
        <p14:creationId xmlns:p14="http://schemas.microsoft.com/office/powerpoint/2010/main" val="2250665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62A589-D459-4E5A-863E-F18DC990581F}"/>
              </a:ext>
            </a:extLst>
          </p:cNvPr>
          <p:cNvSpPr>
            <a:spLocks noGrp="1"/>
          </p:cNvSpPr>
          <p:nvPr>
            <p:ph type="title"/>
          </p:nvPr>
        </p:nvSpPr>
        <p:spPr>
          <a:xfrm>
            <a:off x="457200" y="274638"/>
            <a:ext cx="8229600" cy="1143000"/>
          </a:xfrm>
        </p:spPr>
        <p:txBody>
          <a:bodyPr/>
          <a:lstStyle/>
          <a:p>
            <a:r>
              <a:rPr lang="en-US" dirty="0"/>
              <a:t>Technical Support</a:t>
            </a:r>
          </a:p>
        </p:txBody>
      </p:sp>
      <p:sp>
        <p:nvSpPr>
          <p:cNvPr id="8" name="Content Placeholder 2">
            <a:extLst>
              <a:ext uri="{FF2B5EF4-FFF2-40B4-BE49-F238E27FC236}">
                <a16:creationId xmlns:a16="http://schemas.microsoft.com/office/drawing/2014/main" id="{F1E12801-C5FB-4AB4-8A34-C130B5E66040}"/>
              </a:ext>
            </a:extLst>
          </p:cNvPr>
          <p:cNvSpPr>
            <a:spLocks noGrp="1"/>
          </p:cNvSpPr>
          <p:nvPr>
            <p:ph sz="half" idx="1"/>
          </p:nvPr>
        </p:nvSpPr>
        <p:spPr>
          <a:xfrm>
            <a:off x="457200" y="1600200"/>
            <a:ext cx="4038600" cy="3962934"/>
          </a:xfrm>
        </p:spPr>
        <p:txBody>
          <a:bodyPr/>
          <a:lstStyle/>
          <a:p>
            <a:r>
              <a:rPr lang="en-US" dirty="0"/>
              <a:t>Video Library</a:t>
            </a:r>
          </a:p>
          <a:p>
            <a:r>
              <a:rPr lang="en-US" dirty="0"/>
              <a:t>Tech Support</a:t>
            </a:r>
          </a:p>
          <a:p>
            <a:pPr lvl="1"/>
            <a:r>
              <a:rPr lang="en-US" dirty="0"/>
              <a:t>Notification Section</a:t>
            </a:r>
          </a:p>
          <a:p>
            <a:pPr lvl="2"/>
            <a:r>
              <a:rPr lang="en-US" dirty="0"/>
              <a:t>Product Revisions </a:t>
            </a:r>
          </a:p>
          <a:p>
            <a:pPr lvl="2"/>
            <a:r>
              <a:rPr lang="en-US" dirty="0"/>
              <a:t>Tech Support tips</a:t>
            </a:r>
          </a:p>
          <a:p>
            <a:pPr lvl="2"/>
            <a:r>
              <a:rPr lang="en-US" dirty="0"/>
              <a:t>List of Updated Manuals</a:t>
            </a:r>
          </a:p>
          <a:p>
            <a:pPr lvl="2"/>
            <a:r>
              <a:rPr lang="en-US" dirty="0"/>
              <a:t>Tech Support issues with solutions to help you</a:t>
            </a:r>
          </a:p>
          <a:p>
            <a:endParaRPr lang="en-US" dirty="0"/>
          </a:p>
        </p:txBody>
      </p:sp>
      <p:pic>
        <p:nvPicPr>
          <p:cNvPr id="11" name="Content Placeholder 10" descr="A drawing of a cartoon character&#10;&#10;Description automatically generated">
            <a:extLst>
              <a:ext uri="{FF2B5EF4-FFF2-40B4-BE49-F238E27FC236}">
                <a16:creationId xmlns:a16="http://schemas.microsoft.com/office/drawing/2014/main" id="{F4FA2288-3611-445B-B51A-7502A2AFE1C6}"/>
              </a:ext>
            </a:extLst>
          </p:cNvPr>
          <p:cNvPicPr>
            <a:picLocks noGrp="1" noChangeAspect="1"/>
          </p:cNvPicPr>
          <p:nvPr>
            <p:ph sz="half" idx="2"/>
          </p:nvPr>
        </p:nvPicPr>
        <p:blipFill>
          <a:blip r:embed="rId2"/>
          <a:stretch>
            <a:fillRect/>
          </a:stretch>
        </p:blipFill>
        <p:spPr>
          <a:xfrm>
            <a:off x="5210174" y="2469708"/>
            <a:ext cx="3558099" cy="1918583"/>
          </a:xfrm>
        </p:spPr>
      </p:pic>
    </p:spTree>
    <p:extLst>
      <p:ext uri="{BB962C8B-B14F-4D97-AF65-F5344CB8AC3E}">
        <p14:creationId xmlns:p14="http://schemas.microsoft.com/office/powerpoint/2010/main" val="417269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2D50C1-3DFD-4752-91FE-19AC19EB9277}"/>
              </a:ext>
            </a:extLst>
          </p:cNvPr>
          <p:cNvSpPr txBox="1"/>
          <p:nvPr/>
        </p:nvSpPr>
        <p:spPr>
          <a:xfrm>
            <a:off x="609600" y="355600"/>
            <a:ext cx="7773466" cy="584775"/>
          </a:xfrm>
          <a:prstGeom prst="rect">
            <a:avLst/>
          </a:prstGeom>
          <a:noFill/>
        </p:spPr>
        <p:txBody>
          <a:bodyPr wrap="square" rtlCol="0">
            <a:spAutoFit/>
          </a:bodyPr>
          <a:lstStyle/>
          <a:p>
            <a:pPr algn="ctr"/>
            <a:r>
              <a:rPr lang="en-US" sz="3200" dirty="0"/>
              <a:t>Future of Operations at Hamilton</a:t>
            </a:r>
          </a:p>
        </p:txBody>
      </p:sp>
      <p:sp>
        <p:nvSpPr>
          <p:cNvPr id="6" name="TextBox 5">
            <a:extLst>
              <a:ext uri="{FF2B5EF4-FFF2-40B4-BE49-F238E27FC236}">
                <a16:creationId xmlns:a16="http://schemas.microsoft.com/office/drawing/2014/main" id="{C3EDBB68-EDB9-441D-9C62-53B5C4E5E893}"/>
              </a:ext>
            </a:extLst>
          </p:cNvPr>
          <p:cNvSpPr txBox="1"/>
          <p:nvPr/>
        </p:nvSpPr>
        <p:spPr>
          <a:xfrm>
            <a:off x="699832" y="1542809"/>
            <a:ext cx="4473242" cy="32762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Visual Factory</a:t>
            </a:r>
          </a:p>
          <a:p>
            <a:pPr marL="742950" lvl="1" indent="-285750">
              <a:lnSpc>
                <a:spcPct val="150000"/>
              </a:lnSpc>
              <a:buFont typeface="Arial" panose="020B0604020202020204" pitchFamily="34" charset="0"/>
              <a:buChar char="•"/>
            </a:pPr>
            <a:r>
              <a:rPr lang="en-US" sz="2000" dirty="0"/>
              <a:t>Scheduling Boards</a:t>
            </a:r>
          </a:p>
          <a:p>
            <a:pPr marL="742950" lvl="1" indent="-285750">
              <a:lnSpc>
                <a:spcPct val="150000"/>
              </a:lnSpc>
              <a:buFont typeface="Arial" panose="020B0604020202020204" pitchFamily="34" charset="0"/>
              <a:buChar char="•"/>
            </a:pPr>
            <a:r>
              <a:rPr lang="en-US" sz="2000" dirty="0"/>
              <a:t>5S in all areas of plant</a:t>
            </a:r>
          </a:p>
          <a:p>
            <a:pPr marL="742950" lvl="1" indent="-285750">
              <a:lnSpc>
                <a:spcPct val="150000"/>
              </a:lnSpc>
              <a:buFont typeface="Arial" panose="020B0604020202020204" pitchFamily="34" charset="0"/>
              <a:buChar char="•"/>
            </a:pPr>
            <a:r>
              <a:rPr lang="en-US" sz="2000" dirty="0"/>
              <a:t>Defined work instructions</a:t>
            </a:r>
          </a:p>
          <a:p>
            <a:pPr marL="742950" lvl="1" indent="-285750">
              <a:lnSpc>
                <a:spcPct val="150000"/>
              </a:lnSpc>
              <a:buFont typeface="Arial" panose="020B0604020202020204" pitchFamily="34" charset="0"/>
              <a:buChar char="•"/>
            </a:pPr>
            <a:r>
              <a:rPr lang="en-US" sz="2000" dirty="0"/>
              <a:t>Defined product life cycle</a:t>
            </a:r>
          </a:p>
          <a:p>
            <a:pPr marL="742950" lvl="1" indent="-285750">
              <a:lnSpc>
                <a:spcPct val="150000"/>
              </a:lnSpc>
              <a:buFont typeface="Arial" panose="020B0604020202020204" pitchFamily="34" charset="0"/>
              <a:buChar char="•"/>
            </a:pPr>
            <a:r>
              <a:rPr lang="en-US" sz="2000" dirty="0"/>
              <a:t>Cross trained employees across all product lines</a:t>
            </a:r>
          </a:p>
        </p:txBody>
      </p:sp>
      <p:pic>
        <p:nvPicPr>
          <p:cNvPr id="4098" name="Picture 2" descr="A Look at the Data Center Design of the Future">
            <a:extLst>
              <a:ext uri="{FF2B5EF4-FFF2-40B4-BE49-F238E27FC236}">
                <a16:creationId xmlns:a16="http://schemas.microsoft.com/office/drawing/2014/main" id="{0946437C-B1DA-4F6D-A5D4-BCB1C019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353" y="2059965"/>
            <a:ext cx="284797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3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B5E463-FDBD-49FD-B3A7-045A03202257}"/>
              </a:ext>
            </a:extLst>
          </p:cNvPr>
          <p:cNvSpPr txBox="1"/>
          <p:nvPr/>
        </p:nvSpPr>
        <p:spPr>
          <a:xfrm>
            <a:off x="1195754" y="363103"/>
            <a:ext cx="6522294" cy="1200329"/>
          </a:xfrm>
          <a:prstGeom prst="rect">
            <a:avLst/>
          </a:prstGeom>
          <a:noFill/>
        </p:spPr>
        <p:txBody>
          <a:bodyPr wrap="square" rtlCol="0">
            <a:spAutoFit/>
          </a:bodyPr>
          <a:lstStyle/>
          <a:p>
            <a:pPr algn="ctr"/>
            <a:r>
              <a:rPr lang="en-US" sz="3600" b="1" dirty="0"/>
              <a:t>New UL Night Depository </a:t>
            </a:r>
          </a:p>
          <a:p>
            <a:pPr algn="ctr"/>
            <a:r>
              <a:rPr lang="en-US" sz="3600" b="1" dirty="0"/>
              <a:t>Coming Q1 2021 </a:t>
            </a:r>
          </a:p>
        </p:txBody>
      </p:sp>
      <p:pic>
        <p:nvPicPr>
          <p:cNvPr id="5" name="Picture 4" descr="A picture containing box&#10;&#10;Description automatically generated">
            <a:extLst>
              <a:ext uri="{FF2B5EF4-FFF2-40B4-BE49-F238E27FC236}">
                <a16:creationId xmlns:a16="http://schemas.microsoft.com/office/drawing/2014/main" id="{B26BEEF2-EF87-4069-88D2-2B94B34FA8F0}"/>
              </a:ext>
            </a:extLst>
          </p:cNvPr>
          <p:cNvPicPr>
            <a:picLocks noChangeAspect="1"/>
          </p:cNvPicPr>
          <p:nvPr/>
        </p:nvPicPr>
        <p:blipFill>
          <a:blip r:embed="rId3"/>
          <a:stretch>
            <a:fillRect/>
          </a:stretch>
        </p:blipFill>
        <p:spPr>
          <a:xfrm>
            <a:off x="4169555" y="1876053"/>
            <a:ext cx="4520045" cy="3616036"/>
          </a:xfrm>
          <a:prstGeom prst="rect">
            <a:avLst/>
          </a:prstGeom>
        </p:spPr>
      </p:pic>
      <p:pic>
        <p:nvPicPr>
          <p:cNvPr id="8" name="Picture 7" descr="A close up of a box&#10;&#10;Description automatically generated">
            <a:extLst>
              <a:ext uri="{FF2B5EF4-FFF2-40B4-BE49-F238E27FC236}">
                <a16:creationId xmlns:a16="http://schemas.microsoft.com/office/drawing/2014/main" id="{0A7FE41D-0F50-4663-8D5F-85F0645A2034}"/>
              </a:ext>
            </a:extLst>
          </p:cNvPr>
          <p:cNvPicPr>
            <a:picLocks noChangeAspect="1"/>
          </p:cNvPicPr>
          <p:nvPr/>
        </p:nvPicPr>
        <p:blipFill>
          <a:blip r:embed="rId4"/>
          <a:stretch>
            <a:fillRect/>
          </a:stretch>
        </p:blipFill>
        <p:spPr>
          <a:xfrm>
            <a:off x="402846" y="1667639"/>
            <a:ext cx="4520045" cy="3616036"/>
          </a:xfrm>
          <a:prstGeom prst="rect">
            <a:avLst/>
          </a:prstGeom>
        </p:spPr>
      </p:pic>
    </p:spTree>
    <p:extLst>
      <p:ext uri="{BB962C8B-B14F-4D97-AF65-F5344CB8AC3E}">
        <p14:creationId xmlns:p14="http://schemas.microsoft.com/office/powerpoint/2010/main" val="35564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B5E463-FDBD-49FD-B3A7-045A03202257}"/>
              </a:ext>
            </a:extLst>
          </p:cNvPr>
          <p:cNvSpPr txBox="1"/>
          <p:nvPr/>
        </p:nvSpPr>
        <p:spPr>
          <a:xfrm>
            <a:off x="457200" y="274638"/>
            <a:ext cx="8229600" cy="11430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kern="1200" dirty="0">
                <a:latin typeface="+mj-lt"/>
                <a:ea typeface="+mj-ea"/>
                <a:cs typeface="+mj-cs"/>
              </a:rPr>
              <a:t>New UL Night Depository Features</a:t>
            </a:r>
          </a:p>
        </p:txBody>
      </p:sp>
      <p:sp>
        <p:nvSpPr>
          <p:cNvPr id="11" name="Content Placeholder 2">
            <a:extLst>
              <a:ext uri="{FF2B5EF4-FFF2-40B4-BE49-F238E27FC236}">
                <a16:creationId xmlns:a16="http://schemas.microsoft.com/office/drawing/2014/main" id="{76CFE96D-0E00-40D9-9323-2DB4138EBF01}"/>
              </a:ext>
            </a:extLst>
          </p:cNvPr>
          <p:cNvSpPr>
            <a:spLocks noGrp="1"/>
          </p:cNvSpPr>
          <p:nvPr>
            <p:ph sz="half" idx="1"/>
          </p:nvPr>
        </p:nvSpPr>
        <p:spPr>
          <a:xfrm>
            <a:off x="457200" y="1383523"/>
            <a:ext cx="4495800" cy="3974123"/>
          </a:xfrm>
        </p:spPr>
        <p:txBody>
          <a:bodyPr>
            <a:normAutofit/>
          </a:bodyPr>
          <a:lstStyle/>
          <a:p>
            <a:r>
              <a:rPr lang="en-US" sz="3200" dirty="0"/>
              <a:t>Weather Resistance</a:t>
            </a:r>
          </a:p>
          <a:p>
            <a:r>
              <a:rPr lang="en-US" sz="3200" dirty="0"/>
              <a:t>Replaceable Bucket Stainless</a:t>
            </a:r>
          </a:p>
          <a:p>
            <a:r>
              <a:rPr lang="en-US" sz="3200" dirty="0"/>
              <a:t>Built In Bucket Assist</a:t>
            </a:r>
          </a:p>
          <a:p>
            <a:r>
              <a:rPr lang="en-US" sz="3200" dirty="0"/>
              <a:t>1 ½” Lower Handle Height</a:t>
            </a:r>
          </a:p>
          <a:p>
            <a:r>
              <a:rPr lang="en-US" sz="3200" dirty="0"/>
              <a:t>Increased Security</a:t>
            </a:r>
          </a:p>
        </p:txBody>
      </p:sp>
      <p:pic>
        <p:nvPicPr>
          <p:cNvPr id="5" name="Picture 4" descr="A close up of a box&#10;&#10;Description automatically generated">
            <a:extLst>
              <a:ext uri="{FF2B5EF4-FFF2-40B4-BE49-F238E27FC236}">
                <a16:creationId xmlns:a16="http://schemas.microsoft.com/office/drawing/2014/main" id="{301B9C41-2988-4136-A310-55528C9D4E26}"/>
              </a:ext>
            </a:extLst>
          </p:cNvPr>
          <p:cNvPicPr>
            <a:picLocks noChangeAspect="1"/>
          </p:cNvPicPr>
          <p:nvPr/>
        </p:nvPicPr>
        <p:blipFill rotWithShape="1">
          <a:blip r:embed="rId3"/>
          <a:srcRect l="17863" r="17580"/>
          <a:stretch/>
        </p:blipFill>
        <p:spPr>
          <a:xfrm>
            <a:off x="5304866" y="1383523"/>
            <a:ext cx="3301252" cy="4090953"/>
          </a:xfrm>
          <a:prstGeom prst="rect">
            <a:avLst/>
          </a:prstGeom>
        </p:spPr>
      </p:pic>
    </p:spTree>
    <p:extLst>
      <p:ext uri="{BB962C8B-B14F-4D97-AF65-F5344CB8AC3E}">
        <p14:creationId xmlns:p14="http://schemas.microsoft.com/office/powerpoint/2010/main" val="205601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B5E463-FDBD-49FD-B3A7-045A03202257}"/>
              </a:ext>
            </a:extLst>
          </p:cNvPr>
          <p:cNvSpPr txBox="1"/>
          <p:nvPr/>
        </p:nvSpPr>
        <p:spPr>
          <a:xfrm>
            <a:off x="457200" y="274638"/>
            <a:ext cx="8229600" cy="11430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kern="1200" dirty="0">
                <a:latin typeface="+mj-lt"/>
                <a:ea typeface="+mj-ea"/>
                <a:cs typeface="+mj-cs"/>
              </a:rPr>
              <a:t>New UL Night Depository Features</a:t>
            </a:r>
          </a:p>
        </p:txBody>
      </p:sp>
      <p:sp>
        <p:nvSpPr>
          <p:cNvPr id="13" name="Content Placeholder 3">
            <a:extLst>
              <a:ext uri="{FF2B5EF4-FFF2-40B4-BE49-F238E27FC236}">
                <a16:creationId xmlns:a16="http://schemas.microsoft.com/office/drawing/2014/main" id="{07CC5C08-0317-47B1-B413-54CFAFD55E62}"/>
              </a:ext>
            </a:extLst>
          </p:cNvPr>
          <p:cNvSpPr>
            <a:spLocks noGrp="1"/>
          </p:cNvSpPr>
          <p:nvPr>
            <p:ph sz="half" idx="2"/>
          </p:nvPr>
        </p:nvSpPr>
        <p:spPr>
          <a:xfrm>
            <a:off x="4572000" y="1337983"/>
            <a:ext cx="4495800" cy="3974123"/>
          </a:xfrm>
        </p:spPr>
        <p:txBody>
          <a:bodyPr>
            <a:noAutofit/>
          </a:bodyPr>
          <a:lstStyle/>
          <a:p>
            <a:r>
              <a:rPr lang="en-US" sz="3200" dirty="0"/>
              <a:t>Envelope Storage</a:t>
            </a:r>
          </a:p>
          <a:p>
            <a:r>
              <a:rPr lang="en-US" sz="3200" dirty="0"/>
              <a:t>Smoother Operating Mechanism</a:t>
            </a:r>
          </a:p>
          <a:p>
            <a:r>
              <a:rPr lang="en-US" sz="3200" dirty="0"/>
              <a:t>Thru Axel </a:t>
            </a:r>
          </a:p>
          <a:p>
            <a:r>
              <a:rPr lang="en-US" sz="3200" dirty="0"/>
              <a:t>Electronic Combination Lock Can Be Used</a:t>
            </a:r>
          </a:p>
          <a:p>
            <a:r>
              <a:rPr lang="en-US" sz="3200" dirty="0"/>
              <a:t>Stainless Bucket</a:t>
            </a:r>
          </a:p>
          <a:p>
            <a:endParaRPr lang="en-US" sz="3200" dirty="0"/>
          </a:p>
        </p:txBody>
      </p:sp>
      <p:pic>
        <p:nvPicPr>
          <p:cNvPr id="5" name="Picture 4" descr="A picture containing box&#10;&#10;Description automatically generated">
            <a:extLst>
              <a:ext uri="{FF2B5EF4-FFF2-40B4-BE49-F238E27FC236}">
                <a16:creationId xmlns:a16="http://schemas.microsoft.com/office/drawing/2014/main" id="{DCF6E71F-843C-4F29-AE81-C40E6A981131}"/>
              </a:ext>
            </a:extLst>
          </p:cNvPr>
          <p:cNvPicPr>
            <a:picLocks noChangeAspect="1"/>
          </p:cNvPicPr>
          <p:nvPr/>
        </p:nvPicPr>
        <p:blipFill rotWithShape="1">
          <a:blip r:embed="rId3"/>
          <a:srcRect l="19230" r="13982"/>
          <a:stretch/>
        </p:blipFill>
        <p:spPr>
          <a:xfrm>
            <a:off x="622173" y="1517966"/>
            <a:ext cx="3317815" cy="3974123"/>
          </a:xfrm>
          <a:prstGeom prst="rect">
            <a:avLst/>
          </a:prstGeom>
        </p:spPr>
      </p:pic>
    </p:spTree>
    <p:extLst>
      <p:ext uri="{BB962C8B-B14F-4D97-AF65-F5344CB8AC3E}">
        <p14:creationId xmlns:p14="http://schemas.microsoft.com/office/powerpoint/2010/main" val="398666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F4A6-1A49-482B-82E3-F6ABF52DD54C}"/>
              </a:ext>
            </a:extLst>
          </p:cNvPr>
          <p:cNvSpPr>
            <a:spLocks noGrp="1"/>
          </p:cNvSpPr>
          <p:nvPr>
            <p:ph type="title"/>
          </p:nvPr>
        </p:nvSpPr>
        <p:spPr>
          <a:xfrm>
            <a:off x="457200" y="456173"/>
            <a:ext cx="8229600" cy="1143000"/>
          </a:xfrm>
        </p:spPr>
        <p:txBody>
          <a:bodyPr>
            <a:normAutofit fontScale="90000"/>
          </a:bodyPr>
          <a:lstStyle/>
          <a:p>
            <a:r>
              <a:rPr lang="en-US" dirty="0"/>
              <a:t>New UL Night Depository – Standard and Replacement Versions</a:t>
            </a:r>
          </a:p>
        </p:txBody>
      </p:sp>
      <p:pic>
        <p:nvPicPr>
          <p:cNvPr id="5" name="Content Placeholder 4" descr="A close up of a box&#10;&#10;Description automatically generated">
            <a:extLst>
              <a:ext uri="{FF2B5EF4-FFF2-40B4-BE49-F238E27FC236}">
                <a16:creationId xmlns:a16="http://schemas.microsoft.com/office/drawing/2014/main" id="{DE4EDFE9-FD61-4DA7-AC29-B13B03C7422F}"/>
              </a:ext>
            </a:extLst>
          </p:cNvPr>
          <p:cNvPicPr>
            <a:picLocks noGrp="1" noChangeAspect="1"/>
          </p:cNvPicPr>
          <p:nvPr>
            <p:ph sz="half" idx="1"/>
          </p:nvPr>
        </p:nvPicPr>
        <p:blipFill rotWithShape="1">
          <a:blip r:embed="rId3"/>
          <a:srcRect l="17125" r="16397"/>
          <a:stretch/>
        </p:blipFill>
        <p:spPr>
          <a:xfrm>
            <a:off x="494299" y="2102856"/>
            <a:ext cx="2319618" cy="2791412"/>
          </a:xfrm>
          <a:prstGeom prst="rect">
            <a:avLst/>
          </a:prstGeom>
        </p:spPr>
      </p:pic>
      <p:pic>
        <p:nvPicPr>
          <p:cNvPr id="6" name="Picture 5">
            <a:extLst>
              <a:ext uri="{FF2B5EF4-FFF2-40B4-BE49-F238E27FC236}">
                <a16:creationId xmlns:a16="http://schemas.microsoft.com/office/drawing/2014/main" id="{C35CD26D-FE9F-43B4-9A6B-0FADC4684595}"/>
              </a:ext>
            </a:extLst>
          </p:cNvPr>
          <p:cNvPicPr>
            <a:picLocks noChangeAspect="1"/>
          </p:cNvPicPr>
          <p:nvPr/>
        </p:nvPicPr>
        <p:blipFill rotWithShape="1">
          <a:blip r:embed="rId4"/>
          <a:srcRect l="28358" t="7051" r="16872" b="5385"/>
          <a:stretch/>
        </p:blipFill>
        <p:spPr>
          <a:xfrm>
            <a:off x="3582869" y="2530215"/>
            <a:ext cx="1848323" cy="2364053"/>
          </a:xfrm>
          <a:prstGeom prst="rect">
            <a:avLst/>
          </a:prstGeom>
        </p:spPr>
      </p:pic>
      <p:pic>
        <p:nvPicPr>
          <p:cNvPr id="7" name="Picture 6" descr="A picture containing box, stove&#10;&#10;Description automatically generated">
            <a:extLst>
              <a:ext uri="{FF2B5EF4-FFF2-40B4-BE49-F238E27FC236}">
                <a16:creationId xmlns:a16="http://schemas.microsoft.com/office/drawing/2014/main" id="{54814713-82DD-4CC4-BAA7-5B14F9875C28}"/>
              </a:ext>
            </a:extLst>
          </p:cNvPr>
          <p:cNvPicPr>
            <a:picLocks noChangeAspect="1"/>
          </p:cNvPicPr>
          <p:nvPr/>
        </p:nvPicPr>
        <p:blipFill rotWithShape="1">
          <a:blip r:embed="rId5"/>
          <a:srcRect l="29282" t="22179" r="21590" b="15513"/>
          <a:stretch/>
        </p:blipFill>
        <p:spPr>
          <a:xfrm>
            <a:off x="6330085" y="3091882"/>
            <a:ext cx="1776426" cy="1802386"/>
          </a:xfrm>
          <a:prstGeom prst="rect">
            <a:avLst/>
          </a:prstGeom>
        </p:spPr>
      </p:pic>
    </p:spTree>
    <p:extLst>
      <p:ext uri="{BB962C8B-B14F-4D97-AF65-F5344CB8AC3E}">
        <p14:creationId xmlns:p14="http://schemas.microsoft.com/office/powerpoint/2010/main" val="3375771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A68CF0F-D6D4-4EC8-A906-E347506D5AC6}"/>
              </a:ext>
            </a:extLst>
          </p:cNvPr>
          <p:cNvPicPr>
            <a:picLocks noChangeAspect="1"/>
          </p:cNvPicPr>
          <p:nvPr/>
        </p:nvPicPr>
        <p:blipFill rotWithShape="1">
          <a:blip r:embed="rId3"/>
          <a:srcRect l="6167" t="24329" r="50000" b="49588"/>
          <a:stretch/>
        </p:blipFill>
        <p:spPr>
          <a:xfrm>
            <a:off x="230200" y="1977468"/>
            <a:ext cx="3532821" cy="1784039"/>
          </a:xfrm>
          <a:prstGeom prst="rect">
            <a:avLst/>
          </a:prstGeom>
        </p:spPr>
      </p:pic>
      <p:sp>
        <p:nvSpPr>
          <p:cNvPr id="5" name="TextBox 4">
            <a:extLst>
              <a:ext uri="{FF2B5EF4-FFF2-40B4-BE49-F238E27FC236}">
                <a16:creationId xmlns:a16="http://schemas.microsoft.com/office/drawing/2014/main" id="{8DF646CF-47BC-4A29-B8C7-5892970922FE}"/>
              </a:ext>
            </a:extLst>
          </p:cNvPr>
          <p:cNvSpPr txBox="1"/>
          <p:nvPr/>
        </p:nvSpPr>
        <p:spPr>
          <a:xfrm>
            <a:off x="438817" y="3958137"/>
            <a:ext cx="3007768" cy="646331"/>
          </a:xfrm>
          <a:prstGeom prst="rect">
            <a:avLst/>
          </a:prstGeom>
          <a:noFill/>
        </p:spPr>
        <p:txBody>
          <a:bodyPr wrap="square" rtlCol="0">
            <a:spAutoFit/>
          </a:bodyPr>
          <a:lstStyle/>
          <a:p>
            <a:pPr algn="ctr"/>
            <a:r>
              <a:rPr lang="en-US" dirty="0"/>
              <a:t>Showing  Anchor Bolts Inside Safe</a:t>
            </a:r>
          </a:p>
        </p:txBody>
      </p:sp>
      <p:sp>
        <p:nvSpPr>
          <p:cNvPr id="6" name="TextBox 5">
            <a:extLst>
              <a:ext uri="{FF2B5EF4-FFF2-40B4-BE49-F238E27FC236}">
                <a16:creationId xmlns:a16="http://schemas.microsoft.com/office/drawing/2014/main" id="{92B5E463-FDBD-49FD-B3A7-045A03202257}"/>
              </a:ext>
            </a:extLst>
          </p:cNvPr>
          <p:cNvSpPr txBox="1"/>
          <p:nvPr/>
        </p:nvSpPr>
        <p:spPr>
          <a:xfrm>
            <a:off x="485975" y="909657"/>
            <a:ext cx="2845509" cy="646331"/>
          </a:xfrm>
          <a:prstGeom prst="rect">
            <a:avLst/>
          </a:prstGeom>
          <a:noFill/>
        </p:spPr>
        <p:txBody>
          <a:bodyPr wrap="square" rtlCol="0">
            <a:spAutoFit/>
          </a:bodyPr>
          <a:lstStyle/>
          <a:p>
            <a:pPr algn="ctr"/>
            <a:r>
              <a:rPr lang="en-US" dirty="0"/>
              <a:t>Universal Anchoring System for Most Safe Sizes</a:t>
            </a:r>
          </a:p>
        </p:txBody>
      </p:sp>
      <p:pic>
        <p:nvPicPr>
          <p:cNvPr id="3" name="Picture 2" descr="A screenshot of a cell phone&#10;&#10;Description automatically generated">
            <a:extLst>
              <a:ext uri="{FF2B5EF4-FFF2-40B4-BE49-F238E27FC236}">
                <a16:creationId xmlns:a16="http://schemas.microsoft.com/office/drawing/2014/main" id="{A3A5B13E-0A75-4215-9CC2-6C5CFDF772E8}"/>
              </a:ext>
            </a:extLst>
          </p:cNvPr>
          <p:cNvPicPr>
            <a:picLocks noChangeAspect="1"/>
          </p:cNvPicPr>
          <p:nvPr/>
        </p:nvPicPr>
        <p:blipFill>
          <a:blip r:embed="rId4"/>
          <a:stretch>
            <a:fillRect/>
          </a:stretch>
        </p:blipFill>
        <p:spPr>
          <a:xfrm>
            <a:off x="4666128" y="0"/>
            <a:ext cx="4477871" cy="5794891"/>
          </a:xfrm>
          <a:prstGeom prst="rect">
            <a:avLst/>
          </a:prstGeom>
        </p:spPr>
      </p:pic>
    </p:spTree>
    <p:extLst>
      <p:ext uri="{BB962C8B-B14F-4D97-AF65-F5344CB8AC3E}">
        <p14:creationId xmlns:p14="http://schemas.microsoft.com/office/powerpoint/2010/main" val="201707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89">
            <a:hlinkClick r:id="" action="ppaction://media"/>
            <a:extLst>
              <a:ext uri="{FF2B5EF4-FFF2-40B4-BE49-F238E27FC236}">
                <a16:creationId xmlns:a16="http://schemas.microsoft.com/office/drawing/2014/main" id="{70A67B91-582C-4E26-8CAF-F43BC11A9E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20891" y="5411"/>
            <a:ext cx="2751593" cy="4891720"/>
          </a:xfrm>
          <a:prstGeom prst="rect">
            <a:avLst/>
          </a:prstGeom>
        </p:spPr>
      </p:pic>
      <p:pic>
        <p:nvPicPr>
          <p:cNvPr id="4" name="Picture 3" descr="A picture containing outdoor, building, sitting, old&#10;&#10;Description automatically generated">
            <a:extLst>
              <a:ext uri="{FF2B5EF4-FFF2-40B4-BE49-F238E27FC236}">
                <a16:creationId xmlns:a16="http://schemas.microsoft.com/office/drawing/2014/main" id="{9ED4B774-7081-4CB7-9355-E20C7CE69FC7}"/>
              </a:ext>
            </a:extLst>
          </p:cNvPr>
          <p:cNvPicPr>
            <a:picLocks noChangeAspect="1"/>
          </p:cNvPicPr>
          <p:nvPr/>
        </p:nvPicPr>
        <p:blipFill>
          <a:blip r:embed="rId6"/>
          <a:stretch>
            <a:fillRect/>
          </a:stretch>
        </p:blipFill>
        <p:spPr>
          <a:xfrm>
            <a:off x="0" y="0"/>
            <a:ext cx="3212125" cy="2409094"/>
          </a:xfrm>
          <a:prstGeom prst="rect">
            <a:avLst/>
          </a:prstGeom>
        </p:spPr>
      </p:pic>
      <p:pic>
        <p:nvPicPr>
          <p:cNvPr id="6" name="Picture 5" descr="A picture containing sitting, piece, laying, stone&#10;&#10;Description automatically generated">
            <a:extLst>
              <a:ext uri="{FF2B5EF4-FFF2-40B4-BE49-F238E27FC236}">
                <a16:creationId xmlns:a16="http://schemas.microsoft.com/office/drawing/2014/main" id="{73FF0C3E-5788-4B31-94D5-9F7E85350FAB}"/>
              </a:ext>
            </a:extLst>
          </p:cNvPr>
          <p:cNvPicPr>
            <a:picLocks noChangeAspect="1"/>
          </p:cNvPicPr>
          <p:nvPr/>
        </p:nvPicPr>
        <p:blipFill>
          <a:blip r:embed="rId7"/>
          <a:stretch>
            <a:fillRect/>
          </a:stretch>
        </p:blipFill>
        <p:spPr>
          <a:xfrm>
            <a:off x="0" y="2482626"/>
            <a:ext cx="3212125" cy="2409094"/>
          </a:xfrm>
          <a:prstGeom prst="rect">
            <a:avLst/>
          </a:prstGeom>
        </p:spPr>
      </p:pic>
    </p:spTree>
    <p:extLst>
      <p:ext uri="{BB962C8B-B14F-4D97-AF65-F5344CB8AC3E}">
        <p14:creationId xmlns:p14="http://schemas.microsoft.com/office/powerpoint/2010/main" val="359300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1232</Words>
  <Application>Microsoft Office PowerPoint</Application>
  <PresentationFormat>On-screen Show (4:3)</PresentationFormat>
  <Paragraphs>188</Paragraphs>
  <Slides>31</Slides>
  <Notes>20</Notes>
  <HiddenSlides>0</HiddenSlides>
  <MMClips>1</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31</vt:i4>
      </vt:variant>
    </vt:vector>
  </HeadingPairs>
  <TitlesOfParts>
    <vt:vector size="36" baseType="lpstr">
      <vt:lpstr>Arial</vt:lpstr>
      <vt:lpstr>Calibri</vt:lpstr>
      <vt:lpstr>Custom Design</vt:lpstr>
      <vt:lpstr>2_Custom Design</vt:lpstr>
      <vt:lpstr>1_Custom Design</vt:lpstr>
      <vt:lpstr>Day 2:  2020 Channel Partner Conference</vt:lpstr>
      <vt:lpstr>Agenda</vt:lpstr>
      <vt:lpstr> </vt:lpstr>
      <vt:lpstr>PowerPoint Presentation</vt:lpstr>
      <vt:lpstr>PowerPoint Presentation</vt:lpstr>
      <vt:lpstr>PowerPoint Presentation</vt:lpstr>
      <vt:lpstr>New UL Night Depository – Standard and Replacement Versions</vt:lpstr>
      <vt:lpstr>PowerPoint Presentation</vt:lpstr>
      <vt:lpstr>PowerPoint Presentation</vt:lpstr>
      <vt:lpstr>PowerPoint Presentation</vt:lpstr>
      <vt:lpstr>PowerPoint Presentation</vt:lpstr>
      <vt:lpstr>PowerPoint Presentation</vt:lpstr>
      <vt:lpstr>PowerPoint Presentation</vt:lpstr>
      <vt:lpstr>Class 5 Door Buck</vt:lpstr>
      <vt:lpstr>Double-Sided Teller Door Latch Upgrade</vt:lpstr>
      <vt:lpstr>Riser Plate Adapter for Old HA-1000 to HA-1000XLR</vt:lpstr>
      <vt:lpstr>Add-On XLR Truck Base</vt:lpstr>
      <vt:lpstr>Wrench for Drive-Up Overhead Conduit</vt:lpstr>
      <vt:lpstr>Add Airflow Kit to Existing XLR Units Without Air Flow Kit</vt:lpstr>
      <vt:lpstr>Add Thermostat to Existing Airflow Kits</vt:lpstr>
      <vt:lpstr>Through the Wall/Door Depository</vt:lpstr>
      <vt:lpstr>Through the Door/Wall Depository Install Photos</vt:lpstr>
      <vt:lpstr>Thank You</vt:lpstr>
      <vt:lpstr>Plant Tours Mason and Amelia </vt:lpstr>
      <vt:lpstr>Hamilton United </vt:lpstr>
      <vt:lpstr>Topics</vt:lpstr>
      <vt:lpstr>PowerPoint Presentation</vt:lpstr>
      <vt:lpstr>PowerPoint Presentation</vt:lpstr>
      <vt:lpstr>PowerPoint Presentation</vt:lpstr>
      <vt:lpstr>Technical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Lefevers, Todd</dc:creator>
  <cp:lastModifiedBy>Behler, Nick</cp:lastModifiedBy>
  <cp:revision>44</cp:revision>
  <cp:lastPrinted>2020-08-11T19:29:00Z</cp:lastPrinted>
  <dcterms:created xsi:type="dcterms:W3CDTF">2020-07-30T19:34:57Z</dcterms:created>
  <dcterms:modified xsi:type="dcterms:W3CDTF">2020-08-25T14:58:32Z</dcterms:modified>
</cp:coreProperties>
</file>