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8" r:id="rId1"/>
    <p:sldMasterId id="2147483730" r:id="rId2"/>
    <p:sldMasterId id="2147483650" r:id="rId3"/>
    <p:sldMasterId id="2147483653" r:id="rId4"/>
    <p:sldMasterId id="2147483655" r:id="rId5"/>
    <p:sldMasterId id="2147483654" r:id="rId6"/>
  </p:sldMasterIdLst>
  <p:notesMasterIdLst>
    <p:notesMasterId r:id="rId26"/>
  </p:notesMasterIdLst>
  <p:handoutMasterIdLst>
    <p:handoutMasterId r:id="rId27"/>
  </p:handoutMasterIdLst>
  <p:sldIdLst>
    <p:sldId id="25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/>
    <p:restoredTop sz="94718"/>
  </p:normalViewPr>
  <p:slideViewPr>
    <p:cSldViewPr snapToGrid="0" snapToObjects="1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3CCAAE-1BF2-4725-B4EF-CFF151DA4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5199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ADC77B-11F7-4673-9C29-57407B7C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6814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18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57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45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68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81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35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01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1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87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01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51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43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09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51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08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42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73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5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84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482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8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2625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2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0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72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0676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1547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0238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18872" y="5399710"/>
            <a:ext cx="12192000" cy="9604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FontTx/>
              <a:buNone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Marketing &amp; Communications</a:t>
            </a:r>
          </a:p>
          <a:p>
            <a:pPr marL="0" lvl="0" indent="0" algn="ctr">
              <a:buFontTx/>
              <a:buNone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Kristy Stagg, Lynn Stefik &amp; Nick Behler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8655" y="558377"/>
            <a:ext cx="818341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400" kern="0" dirty="0">
                <a:solidFill>
                  <a:srgbClr val="5B9BD5">
                    <a:lumMod val="75000"/>
                  </a:srgbClr>
                </a:solidFill>
              </a:rPr>
              <a:t>Why an Online Ordering System?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58972" y="1685433"/>
            <a:ext cx="79352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Order parts quicker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Automated, secure and convenient 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Reduce manual errors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Access to shipping tracking number for instant updates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Instant order acknowledgement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24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milton Safe - Google Chrom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909"/>
            <a:ext cx="12192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51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317" y="1370413"/>
            <a:ext cx="9096755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Online ordering to reduce steps to process orders (removing a second manual keystroke) </a:t>
            </a:r>
          </a:p>
          <a:p>
            <a:pPr marL="1028700" lvl="1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Order acknowledgement created and sent for picking within minutes</a:t>
            </a:r>
          </a:p>
          <a:p>
            <a:pPr marL="1028700" lvl="1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Complete price list in real time</a:t>
            </a:r>
          </a:p>
          <a:p>
            <a:pPr marL="1028700" lvl="1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Multiple search options</a:t>
            </a:r>
          </a:p>
          <a:p>
            <a:pPr marL="1028700" lvl="1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Favorites option for quicker reorder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Real-time tracking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46193" y="414291"/>
            <a:ext cx="5095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rgbClr val="5B9BD5">
                    <a:lumMod val="75000"/>
                  </a:srgbClr>
                </a:solidFill>
              </a:rPr>
              <a:t>Features &amp; Benefits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9806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milton Safe - Google Chrom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91" y="1422095"/>
            <a:ext cx="11853632" cy="49787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99342" y="443626"/>
            <a:ext cx="23463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Price List </a:t>
            </a:r>
          </a:p>
        </p:txBody>
      </p:sp>
    </p:spTree>
    <p:extLst>
      <p:ext uri="{BB962C8B-B14F-4D97-AF65-F5344CB8AC3E}">
        <p14:creationId xmlns:p14="http://schemas.microsoft.com/office/powerpoint/2010/main" val="2755398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milton Safe - Google Chrom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88" y="1055080"/>
            <a:ext cx="11409872" cy="56934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69419" y="193206"/>
            <a:ext cx="45710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Search by Category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85653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milton Safe - Google Chrom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68" y="1121841"/>
            <a:ext cx="11644682" cy="56022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4601" y="245202"/>
            <a:ext cx="52760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Shopping Cart Review </a:t>
            </a:r>
          </a:p>
        </p:txBody>
      </p:sp>
    </p:spTree>
    <p:extLst>
      <p:ext uri="{BB962C8B-B14F-4D97-AF65-F5344CB8AC3E}">
        <p14:creationId xmlns:p14="http://schemas.microsoft.com/office/powerpoint/2010/main" val="2399797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20582" y="2579010"/>
            <a:ext cx="37467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chemeClr val="accent1">
                    <a:lumMod val="75000"/>
                  </a:schemeClr>
                </a:solidFill>
              </a:rPr>
              <a:t>Questions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863398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480" y="844316"/>
            <a:ext cx="832419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marL="0" lvl="1" algn="ctr"/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Webinar</a:t>
            </a:r>
          </a:p>
          <a:p>
            <a:pPr lvl="1" algn="ctr"/>
            <a:r>
              <a:rPr lang="en-US" sz="3600" i="1" dirty="0"/>
              <a:t>Intro to the New Portal </a:t>
            </a:r>
          </a:p>
          <a:p>
            <a:pPr lvl="1" algn="ctr"/>
            <a:endParaRPr lang="en-US" sz="4400" i="1" dirty="0"/>
          </a:p>
          <a:p>
            <a:pPr lvl="1" algn="ctr"/>
            <a:r>
              <a:rPr lang="en-US" sz="3600" dirty="0">
                <a:solidFill>
                  <a:srgbClr val="FF0000"/>
                </a:solidFill>
              </a:rPr>
              <a:t>July 11, 2017</a:t>
            </a:r>
          </a:p>
          <a:p>
            <a:pPr lvl="1" algn="ctr"/>
            <a:r>
              <a:rPr lang="en-US" sz="3200" dirty="0"/>
              <a:t>12:00 pm – 1:00 pm EST</a:t>
            </a:r>
          </a:p>
          <a:p>
            <a:pPr lvl="1" algn="ctr"/>
            <a:endParaRPr lang="en-US" sz="3200" dirty="0"/>
          </a:p>
          <a:p>
            <a:pPr lvl="1" algn="ctr"/>
            <a:r>
              <a:rPr lang="en-US" sz="3600" dirty="0"/>
              <a:t>Invitation to come </a:t>
            </a:r>
          </a:p>
        </p:txBody>
      </p:sp>
    </p:spTree>
    <p:extLst>
      <p:ext uri="{BB962C8B-B14F-4D97-AF65-F5344CB8AC3E}">
        <p14:creationId xmlns:p14="http://schemas.microsoft.com/office/powerpoint/2010/main" val="842248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0" y="5061202"/>
            <a:ext cx="12192000" cy="5394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FontTx/>
              <a:buNone/>
            </a:pP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Recognition</a:t>
            </a:r>
            <a:endParaRPr lang="en-US" sz="5400" b="1" dirty="0" smtClean="0">
              <a:solidFill>
                <a:schemeClr val="accent5">
                  <a:lumMod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71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11480"/>
            <a:ext cx="10698480" cy="589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				25 Year Club</a:t>
            </a:r>
          </a:p>
          <a:p>
            <a:endParaRPr lang="en-US" sz="2800" dirty="0"/>
          </a:p>
          <a:p>
            <a:r>
              <a:rPr lang="en-US" sz="2800" dirty="0" smtClean="0"/>
              <a:t>Allied Fire &amp; Security				Bancare, Inc.</a:t>
            </a:r>
          </a:p>
          <a:p>
            <a:r>
              <a:rPr lang="en-US" sz="2800" dirty="0" smtClean="0"/>
              <a:t>Brown Bank						Federal Protection</a:t>
            </a:r>
          </a:p>
          <a:p>
            <a:r>
              <a:rPr lang="en-US" sz="2800" dirty="0" err="1" smtClean="0"/>
              <a:t>Convergint</a:t>
            </a:r>
            <a:r>
              <a:rPr lang="en-US" sz="2800" dirty="0" smtClean="0"/>
              <a:t> – Dakota Security 			Hamilton Safe &amp; Security</a:t>
            </a:r>
          </a:p>
          <a:p>
            <a:r>
              <a:rPr lang="en-US" sz="2800" dirty="0" smtClean="0"/>
              <a:t>Hamilton Safe International			Hamilton Safe Products</a:t>
            </a:r>
          </a:p>
          <a:p>
            <a:r>
              <a:rPr lang="en-US" sz="2800" dirty="0" smtClean="0"/>
              <a:t>Hamilton Vaultronics				Hunt Enterprises</a:t>
            </a:r>
          </a:p>
          <a:p>
            <a:r>
              <a:rPr lang="en-US" sz="2800" dirty="0" smtClean="0"/>
              <a:t>Midwest Security					Monday Security</a:t>
            </a:r>
          </a:p>
          <a:p>
            <a:r>
              <a:rPr lang="en-US" sz="2800" dirty="0" smtClean="0"/>
              <a:t>Oppliger Banking Systems			</a:t>
            </a:r>
            <a:r>
              <a:rPr lang="en-US" sz="2800" dirty="0" err="1" smtClean="0"/>
              <a:t>Convergint</a:t>
            </a:r>
            <a:r>
              <a:rPr lang="en-US" sz="2800" dirty="0" smtClean="0"/>
              <a:t> – Post Browning</a:t>
            </a:r>
          </a:p>
          <a:p>
            <a:r>
              <a:rPr lang="en-US" sz="2800" dirty="0" smtClean="0"/>
              <a:t>Premier Security					Rockford Tech Systems</a:t>
            </a:r>
          </a:p>
          <a:p>
            <a:r>
              <a:rPr lang="en-US" sz="2800" dirty="0" smtClean="0"/>
              <a:t>Red Hawk (CA, NY)					SEICO Security</a:t>
            </a:r>
          </a:p>
          <a:p>
            <a:r>
              <a:rPr lang="en-US" sz="2800" dirty="0" smtClean="0"/>
              <a:t>Southeast Banking Systems			SPC Companies</a:t>
            </a:r>
          </a:p>
          <a:p>
            <a:r>
              <a:rPr lang="en-US" sz="2800" dirty="0" smtClean="0"/>
              <a:t>Wittenbach Business Systems					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7575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738" y="1524226"/>
            <a:ext cx="7574400" cy="302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2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020" y="1941900"/>
            <a:ext cx="4184445" cy="33283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430" y="783895"/>
            <a:ext cx="6451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4400" kern="0" dirty="0">
                <a:solidFill>
                  <a:srgbClr val="5B9BD5">
                    <a:lumMod val="75000"/>
                  </a:srgbClr>
                </a:solidFill>
              </a:rPr>
              <a:t>Celebrating 50 Years of </a:t>
            </a:r>
          </a:p>
        </p:txBody>
      </p:sp>
    </p:spTree>
    <p:extLst>
      <p:ext uri="{BB962C8B-B14F-4D97-AF65-F5344CB8AC3E}">
        <p14:creationId xmlns:p14="http://schemas.microsoft.com/office/powerpoint/2010/main" val="3274611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856" y="1606297"/>
            <a:ext cx="8308406" cy="271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51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3168" y="3640670"/>
            <a:ext cx="2143002" cy="6122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7609" y="1466455"/>
            <a:ext cx="6707348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marR="0" lvl="1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0" dirty="0">
                <a:solidFill>
                  <a:sysClr val="windowText" lastClr="000000"/>
                </a:solidFill>
              </a:rPr>
              <a:t>Press releases distributed to business, security and retail media outlets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1028700" marR="0" lvl="1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0" noProof="0" dirty="0">
                <a:solidFill>
                  <a:sysClr val="windowText" lastClr="000000"/>
                </a:solidFill>
              </a:rPr>
              <a:t>Corporate and </a:t>
            </a:r>
            <a:r>
              <a:rPr lang="en-US" sz="2800" kern="0" dirty="0">
                <a:solidFill>
                  <a:sysClr val="windowText" lastClr="000000"/>
                </a:solidFill>
              </a:rPr>
              <a:t>new product </a:t>
            </a:r>
            <a:r>
              <a:rPr lang="en-US" sz="2800" kern="0" noProof="0" dirty="0">
                <a:solidFill>
                  <a:sysClr val="windowText" lastClr="000000"/>
                </a:solidFill>
              </a:rPr>
              <a:t>announcements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1028700" marR="0" lvl="1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Over 400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lang="en-US" sz="2800" kern="0" dirty="0">
                <a:solidFill>
                  <a:sysClr val="windowText" lastClr="000000"/>
                </a:solidFill>
              </a:rPr>
              <a:t>news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reprints</a:t>
            </a:r>
          </a:p>
          <a:p>
            <a:pPr marL="1028700" marR="0" lvl="1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0" dirty="0">
                <a:solidFill>
                  <a:sysClr val="windowText" lastClr="000000"/>
                </a:solidFill>
              </a:rPr>
              <a:t>Notable media coverage on highly trafficked news sites &amp; in targeted trade publications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37746" y="417637"/>
            <a:ext cx="5095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</a:rPr>
              <a:t>Public Relations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571" y="4262192"/>
            <a:ext cx="2040294" cy="622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7924" y="1657200"/>
            <a:ext cx="1521564" cy="9953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5844" y="3233864"/>
            <a:ext cx="2211414" cy="6056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5218" y="2872863"/>
            <a:ext cx="2040558" cy="581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5136" y="2293005"/>
            <a:ext cx="1754162" cy="7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57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609" y="1466455"/>
            <a:ext cx="6674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1612" y="357102"/>
            <a:ext cx="5095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>
                <a:solidFill>
                  <a:srgbClr val="5B9BD5">
                    <a:lumMod val="75000"/>
                  </a:srgbClr>
                </a:solidFill>
              </a:rPr>
              <a:t>Tradeshows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048" y="1682996"/>
            <a:ext cx="2160440" cy="646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7586" y="1565808"/>
            <a:ext cx="1262692" cy="10981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9837" y="3710489"/>
            <a:ext cx="2138190" cy="7287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8334" y="4610032"/>
            <a:ext cx="3063975" cy="6101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9547" y="3599595"/>
            <a:ext cx="2124954" cy="8212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16994" y="2819697"/>
            <a:ext cx="1935478" cy="6843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0156" y="2530569"/>
            <a:ext cx="1816930" cy="86773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23338" y="1348304"/>
            <a:ext cx="6283218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ysClr val="windowText" lastClr="000000"/>
                </a:solidFill>
              </a:rPr>
              <a:t>10 National &amp; Regional shows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ysClr val="windowText" lastClr="000000"/>
                </a:solidFill>
              </a:rPr>
              <a:t>Security</a:t>
            </a:r>
          </a:p>
          <a:p>
            <a:pPr marL="1371600" lvl="2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ISC West, ASIS Intl.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ysClr val="windowText" lastClr="000000"/>
                </a:solidFill>
              </a:rPr>
              <a:t>Pharmacy</a:t>
            </a:r>
          </a:p>
          <a:p>
            <a:pPr marL="1371600" lvl="2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Cardinal Health RBC,               McKesson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IdeaShare</a:t>
            </a:r>
            <a:endParaRPr lang="en-US" sz="2400" kern="0" dirty="0">
              <a:solidFill>
                <a:sysClr val="windowText" lastClr="000000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ysClr val="windowText" lastClr="000000"/>
                </a:solidFill>
              </a:rPr>
              <a:t>Cash Management</a:t>
            </a:r>
          </a:p>
          <a:p>
            <a:pPr marL="1371600" lvl="2" indent="-3429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M-PACT, RILA Asset Protection,      NRF Protect, Invest 48, CUNA Sales, Operations &amp; Technology, NACS</a:t>
            </a:r>
          </a:p>
        </p:txBody>
      </p:sp>
    </p:spTree>
    <p:extLst>
      <p:ext uri="{BB962C8B-B14F-4D97-AF65-F5344CB8AC3E}">
        <p14:creationId xmlns:p14="http://schemas.microsoft.com/office/powerpoint/2010/main" val="1301287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2050" y="1248842"/>
            <a:ext cx="712191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ysClr val="windowText" lastClr="000000"/>
                </a:solidFill>
              </a:rPr>
              <a:t>Teller Cash Recycler promotion</a:t>
            </a:r>
          </a:p>
          <a:p>
            <a:pPr marL="1371600" lvl="2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CUNA Conference, Phoenix, Oct 1-4 </a:t>
            </a:r>
            <a:r>
              <a:rPr lang="en-US" sz="2400" kern="0" noProof="0" dirty="0">
                <a:solidFill>
                  <a:sysClr val="windowText" lastClr="000000"/>
                </a:solidFill>
              </a:rPr>
              <a:t>Sponsorship, display </a:t>
            </a:r>
            <a:r>
              <a:rPr lang="en-US" sz="2400" kern="0" dirty="0">
                <a:solidFill>
                  <a:sysClr val="windowText" lastClr="000000"/>
                </a:solidFill>
              </a:rPr>
              <a:t>t</a:t>
            </a:r>
            <a:r>
              <a:rPr lang="en-US" sz="2400" kern="0" noProof="0" dirty="0">
                <a:solidFill>
                  <a:sysClr val="windowText" lastClr="000000"/>
                </a:solidFill>
              </a:rPr>
              <a:t>able, speed rounds</a:t>
            </a:r>
          </a:p>
          <a:p>
            <a:pPr marL="1028700" marR="0" lvl="1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0" dirty="0">
                <a:solidFill>
                  <a:sysClr val="windowText" lastClr="000000"/>
                </a:solidFill>
              </a:rPr>
              <a:t>Cash Deposit Solutions promotion</a:t>
            </a:r>
          </a:p>
          <a:p>
            <a:pPr marL="1371600" lvl="2" indent="-3429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NACS Show, Chicago, Oct 17-20</a:t>
            </a:r>
          </a:p>
          <a:p>
            <a:pPr marL="1028700" lvl="2">
              <a:spcAft>
                <a:spcPts val="1800"/>
              </a:spcAft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     Booth, PR, marketing activities</a:t>
            </a:r>
          </a:p>
          <a:p>
            <a:pPr marL="1028700" marR="0" lvl="1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0" dirty="0">
                <a:solidFill>
                  <a:sysClr val="windowText" lastClr="000000"/>
                </a:solidFill>
              </a:rPr>
              <a:t>Channel Partner marketing support</a:t>
            </a:r>
          </a:p>
          <a:p>
            <a:pPr marL="1371600" lvl="2" indent="-3429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Product brochures</a:t>
            </a:r>
          </a:p>
          <a:p>
            <a:pPr marL="1371600" lvl="2" indent="-3429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Cash management video</a:t>
            </a:r>
          </a:p>
          <a:p>
            <a:pPr marL="1371600" lvl="2" indent="-3429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Product videos</a:t>
            </a:r>
          </a:p>
          <a:p>
            <a:pPr marL="1371600" lvl="2" indent="-3429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Credit Union &amp; C-store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cutsheets</a:t>
            </a:r>
            <a:endParaRPr lang="en-US" sz="2400" kern="0" dirty="0">
              <a:solidFill>
                <a:sysClr val="windowText" lastClr="000000"/>
              </a:solidFill>
            </a:endParaRPr>
          </a:p>
          <a:p>
            <a:pPr marL="1371600" lvl="2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Case studies, white papers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84738" y="317828"/>
            <a:ext cx="5095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>
                <a:solidFill>
                  <a:srgbClr val="5B9BD5">
                    <a:lumMod val="75000"/>
                  </a:srgbClr>
                </a:solidFill>
              </a:rPr>
              <a:t>Cash Management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824" y="1381362"/>
            <a:ext cx="1741668" cy="22611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3231" y="1529660"/>
            <a:ext cx="1823235" cy="2065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0951" y="4212790"/>
            <a:ext cx="1926003" cy="1784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8487" y="3993189"/>
            <a:ext cx="1728739" cy="221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43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0288" y="1559248"/>
            <a:ext cx="8118219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marR="0" lvl="1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New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Hamilton and Gunnebo US websites</a:t>
            </a:r>
          </a:p>
          <a:p>
            <a:pPr marL="1371600" marR="0" lvl="1" indent="-347472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Drive more traffic to websites</a:t>
            </a:r>
          </a:p>
          <a:p>
            <a:pPr marL="1371600" marR="0" lvl="1" indent="-347472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noProof="0" dirty="0">
                <a:solidFill>
                  <a:sysClr val="windowText" lastClr="000000"/>
                </a:solidFill>
              </a:rPr>
              <a:t>Raise awareness of corporate brands &amp; solutions</a:t>
            </a:r>
          </a:p>
          <a:p>
            <a:pPr marL="1371600" marR="0" lvl="1" indent="-347472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Increase quality leads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1028700" marR="0" lvl="1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0" dirty="0">
                <a:solidFill>
                  <a:sysClr val="windowText" lastClr="000000"/>
                </a:solidFill>
              </a:rPr>
              <a:t>Solutions-focused, benefit-rich content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1028700" marR="0" lvl="1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0" dirty="0">
                <a:solidFill>
                  <a:sysClr val="windowText" lastClr="000000"/>
                </a:solidFill>
              </a:rPr>
              <a:t>Improved navigation and user experience</a:t>
            </a:r>
          </a:p>
          <a:p>
            <a:pPr marL="1028700" marR="0" lvl="1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0" dirty="0">
                <a:solidFill>
                  <a:sysClr val="windowText" lastClr="000000"/>
                </a:solidFill>
              </a:rPr>
              <a:t>Channel Partner portal tied to online ordering</a:t>
            </a:r>
            <a:endParaRPr lang="en-US" sz="32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4738" y="497149"/>
            <a:ext cx="5095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>
                <a:solidFill>
                  <a:srgbClr val="5B9BD5">
                    <a:lumMod val="75000"/>
                  </a:srgbClr>
                </a:solidFill>
              </a:rPr>
              <a:t>Websites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65943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2139" y="2070006"/>
            <a:ext cx="83241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New Hamilton </a:t>
            </a:r>
          </a:p>
          <a:p>
            <a:pPr algn="ctr"/>
            <a:r>
              <a:rPr lang="en-US" sz="4800" dirty="0">
                <a:solidFill>
                  <a:srgbClr val="002060"/>
                </a:solidFill>
              </a:rPr>
              <a:t>Channel Partner </a:t>
            </a:r>
          </a:p>
          <a:p>
            <a:pPr algn="ctr"/>
            <a:r>
              <a:rPr lang="en-US" sz="4800" dirty="0">
                <a:solidFill>
                  <a:srgbClr val="002060"/>
                </a:solidFill>
              </a:rPr>
              <a:t>Portal </a:t>
            </a:r>
          </a:p>
        </p:txBody>
      </p:sp>
    </p:spTree>
    <p:extLst>
      <p:ext uri="{BB962C8B-B14F-4D97-AF65-F5344CB8AC3E}">
        <p14:creationId xmlns:p14="http://schemas.microsoft.com/office/powerpoint/2010/main" val="1808669410"/>
      </p:ext>
    </p:extLst>
  </p:cSld>
  <p:clrMapOvr>
    <a:masterClrMapping/>
  </p:clrMapOvr>
</p:sld>
</file>

<file path=ppt/theme/theme1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294</Words>
  <Application>Microsoft Office PowerPoint</Application>
  <PresentationFormat>Widescreen</PresentationFormat>
  <Paragraphs>78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Century Gothic</vt:lpstr>
      <vt:lpstr>5_Custom Design</vt:lpstr>
      <vt:lpstr>1_Custom Design</vt:lpstr>
      <vt:lpstr>Custom Design</vt:lpstr>
      <vt:lpstr>2_Custom Design</vt:lpstr>
      <vt:lpstr>4_Custom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Nikki Meister</dc:creator>
  <cp:lastModifiedBy>Strautman, Brian</cp:lastModifiedBy>
  <cp:revision>9</cp:revision>
  <cp:lastPrinted>2017-05-04T15:59:16Z</cp:lastPrinted>
  <dcterms:created xsi:type="dcterms:W3CDTF">2017-04-13T15:29:15Z</dcterms:created>
  <dcterms:modified xsi:type="dcterms:W3CDTF">2017-05-09T14:17:36Z</dcterms:modified>
</cp:coreProperties>
</file>