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  <p:sldMasterId id="2147483730" r:id="rId2"/>
    <p:sldMasterId id="2147483650" r:id="rId3"/>
    <p:sldMasterId id="2147483653" r:id="rId4"/>
    <p:sldMasterId id="2147483655" r:id="rId5"/>
    <p:sldMasterId id="2147483654" r:id="rId6"/>
  </p:sldMasterIdLst>
  <p:notesMasterIdLst>
    <p:notesMasterId r:id="rId27"/>
  </p:notesMasterIdLst>
  <p:handoutMasterIdLst>
    <p:handoutMasterId r:id="rId28"/>
  </p:handoutMasterIdLst>
  <p:sldIdLst>
    <p:sldId id="256" r:id="rId7"/>
    <p:sldId id="265" r:id="rId8"/>
    <p:sldId id="267" r:id="rId9"/>
    <p:sldId id="266" r:id="rId10"/>
    <p:sldId id="269" r:id="rId11"/>
    <p:sldId id="274" r:id="rId12"/>
    <p:sldId id="276" r:id="rId13"/>
    <p:sldId id="277" r:id="rId14"/>
    <p:sldId id="278" r:id="rId15"/>
    <p:sldId id="279" r:id="rId16"/>
    <p:sldId id="280" r:id="rId17"/>
    <p:sldId id="268" r:id="rId18"/>
    <p:sldId id="289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718"/>
  </p:normalViewPr>
  <p:slideViewPr>
    <p:cSldViewPr snapToGrid="0" snapToObjects="1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8BEEC-D8CE-4ECC-BEC9-05B106201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70827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01DF6B8-B66D-4924-8A89-538F905618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46252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3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9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C902B-A850-44AF-9890-E71A59AD97F0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9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4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28700"/>
            <a:ext cx="9753600" cy="647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1"/>
            <a:ext cx="9753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BBE54-5477-4440-BF25-50F4C9C3D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7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62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2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0676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154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0238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5447448"/>
            <a:ext cx="12192000" cy="533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Tx/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Safe and Vaults – Todd Lefevers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400194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Aluminum provides a softer, more appealing storefront façade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easily match existing storefront colors and design for better customer appeal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versatility of aluminum storefront allows us to customize the size to suit your customer’s needs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Miami-Dade Hurricane rated storefront and custom sizes available for Hurricane zones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Aluminum cabins are easier to install and service due to the control box unit being repositioned for possible remote installation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533484"/>
            <a:ext cx="7315200" cy="6477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latin typeface="+mn-lt"/>
              </a:rPr>
              <a:t>Why Aluminum </a:t>
            </a:r>
          </a:p>
        </p:txBody>
      </p:sp>
    </p:spTree>
    <p:extLst>
      <p:ext uri="{BB962C8B-B14F-4D97-AF65-F5344CB8AC3E}">
        <p14:creationId xmlns:p14="http://schemas.microsoft.com/office/powerpoint/2010/main" val="169400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48" y="2095500"/>
            <a:ext cx="1746724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185" r="20000" b="2964"/>
          <a:stretch/>
        </p:blipFill>
        <p:spPr>
          <a:xfrm rot="5400000" flipV="1">
            <a:off x="8489764" y="1752600"/>
            <a:ext cx="22860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89" y="2678668"/>
            <a:ext cx="1770729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3234" y="792061"/>
            <a:ext cx="551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Hamilton UL Listed Night Depository Line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72711" y="4612204"/>
            <a:ext cx="72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80UC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51194" y="4857672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98RH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790514" y="4244342"/>
            <a:ext cx="1684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98RH FLAT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9603" y="648673"/>
            <a:ext cx="4255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Custom Is What Hamilton Does!</a:t>
            </a:r>
          </a:p>
        </p:txBody>
      </p:sp>
      <p:pic>
        <p:nvPicPr>
          <p:cNvPr id="3" name="Picture 6" descr="iba0312l"/>
          <p:cNvPicPr>
            <a:picLocks noChangeAspect="1" noChangeArrowheads="1"/>
          </p:cNvPicPr>
          <p:nvPr/>
        </p:nvPicPr>
        <p:blipFill>
          <a:blip r:embed="rId2"/>
          <a:srcRect l="7547" t="18028" r="11320"/>
          <a:stretch>
            <a:fillRect/>
          </a:stretch>
        </p:blipFill>
        <p:spPr bwMode="auto">
          <a:xfrm>
            <a:off x="3807373" y="1578578"/>
            <a:ext cx="4419600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442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5447448"/>
            <a:ext cx="12192000" cy="533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Tx/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Drive Up – Bill Detherage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864" y="437649"/>
            <a:ext cx="5877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Drive-up</a:t>
            </a:r>
          </a:p>
          <a:p>
            <a:pPr lvl="1"/>
            <a:r>
              <a:rPr lang="en-US" sz="2000" b="1" dirty="0"/>
              <a:t>Complete lineup of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84" t="19048" r="10810" b="1230"/>
          <a:stretch/>
        </p:blipFill>
        <p:spPr>
          <a:xfrm>
            <a:off x="6542844" y="260179"/>
            <a:ext cx="2512380" cy="5688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105" t="8562" r="18212" b="1100"/>
          <a:stretch/>
        </p:blipFill>
        <p:spPr>
          <a:xfrm>
            <a:off x="9966704" y="442928"/>
            <a:ext cx="1180174" cy="4138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013" t="19592" r="24784" b="2783"/>
          <a:stretch/>
        </p:blipFill>
        <p:spPr>
          <a:xfrm>
            <a:off x="417250" y="2078372"/>
            <a:ext cx="1455939" cy="3464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4057" y="5945316"/>
            <a:ext cx="32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XLR – 4.5” Overhead tubing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7773" t="30947" r="28316" b="26254"/>
          <a:stretch/>
        </p:blipFill>
        <p:spPr>
          <a:xfrm>
            <a:off x="1871181" y="2467680"/>
            <a:ext cx="1420435" cy="1691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253" y="5542889"/>
            <a:ext cx="33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HA47 – 4”x7” Overhead tubing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3979" y="4827272"/>
            <a:ext cx="32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HA33 – 10” Overhead tubing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7258" y="106653"/>
            <a:ext cx="353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XLRD – 4.5” Underground tubing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4473" t="24490" r="16918" b="11716"/>
          <a:stretch/>
        </p:blipFill>
        <p:spPr>
          <a:xfrm>
            <a:off x="3652679" y="1422308"/>
            <a:ext cx="2197186" cy="34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29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864" y="437649"/>
            <a:ext cx="5877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Drive-up</a:t>
            </a:r>
          </a:p>
          <a:p>
            <a:pPr lvl="1"/>
            <a:r>
              <a:rPr lang="en-US" sz="2000" b="1" dirty="0"/>
              <a:t>Specialty units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8365" y="5985068"/>
            <a:ext cx="228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4.5” Double-Sided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854" y="5822289"/>
            <a:ext cx="246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IRT5000 Unit &amp; Kiosk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3979" y="4827272"/>
            <a:ext cx="32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HA33 – 10” Overhead tubing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87159" y="106653"/>
            <a:ext cx="254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4.5” Through Counter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481" t="5833" r="10774" b="8261"/>
          <a:stretch/>
        </p:blipFill>
        <p:spPr>
          <a:xfrm>
            <a:off x="8713098" y="616784"/>
            <a:ext cx="3324293" cy="2617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9172" r="26146"/>
          <a:stretch/>
        </p:blipFill>
        <p:spPr>
          <a:xfrm>
            <a:off x="6565516" y="234642"/>
            <a:ext cx="1936674" cy="2889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4754" t="15806" r="4299" b="2962"/>
          <a:stretch/>
        </p:blipFill>
        <p:spPr>
          <a:xfrm>
            <a:off x="7722868" y="3393252"/>
            <a:ext cx="2077665" cy="25918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1092" t="6381" r="12685" b="2037"/>
          <a:stretch/>
        </p:blipFill>
        <p:spPr>
          <a:xfrm>
            <a:off x="237166" y="1774747"/>
            <a:ext cx="3145044" cy="383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7387" t="10290" r="27536" b="11296"/>
          <a:stretch/>
        </p:blipFill>
        <p:spPr>
          <a:xfrm>
            <a:off x="3429320" y="-7870"/>
            <a:ext cx="2925943" cy="63622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5263" y="2975167"/>
            <a:ext cx="228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4.5” Standard OH</a:t>
            </a:r>
          </a:p>
        </p:txBody>
      </p:sp>
    </p:spTree>
    <p:extLst>
      <p:ext uri="{BB962C8B-B14F-4D97-AF65-F5344CB8AC3E}">
        <p14:creationId xmlns:p14="http://schemas.microsoft.com/office/powerpoint/2010/main" val="3774255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8788" y="443883"/>
            <a:ext cx="6737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Drive-up Replacement lanes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4”, 4.5”, 4”x7”, 8”, &amp; 10” tube sizes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HA1000-XLR  Riser / Adapter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Overhead and Underground replacements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554" t="27055" r="31057" b="27483"/>
          <a:stretch/>
        </p:blipFill>
        <p:spPr>
          <a:xfrm>
            <a:off x="442134" y="2707689"/>
            <a:ext cx="3179951" cy="3579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279" t="17605" r="7484" b="41632"/>
          <a:stretch/>
        </p:blipFill>
        <p:spPr>
          <a:xfrm>
            <a:off x="3728616" y="2707690"/>
            <a:ext cx="3967185" cy="3579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581" y="282348"/>
            <a:ext cx="3883381" cy="41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8788" y="443883"/>
            <a:ext cx="102537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Drive-up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HA1000-XLR  Riser / Adapter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Overhead and Underground replacements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4189" t="48673" r="36307" b="7075"/>
          <a:stretch/>
        </p:blipFill>
        <p:spPr>
          <a:xfrm>
            <a:off x="7681763" y="223931"/>
            <a:ext cx="2004229" cy="6063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03" y="2695160"/>
            <a:ext cx="6774088" cy="351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11" y="210254"/>
            <a:ext cx="352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Measure the existing tube locations!!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57" r="35077"/>
          <a:stretch/>
        </p:blipFill>
        <p:spPr>
          <a:xfrm>
            <a:off x="9690329" y="264501"/>
            <a:ext cx="1334814" cy="4159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63" t="12109" r="9896"/>
          <a:stretch/>
        </p:blipFill>
        <p:spPr>
          <a:xfrm>
            <a:off x="3983420" y="159497"/>
            <a:ext cx="4394644" cy="6027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3672"/>
          <a:stretch/>
        </p:blipFill>
        <p:spPr>
          <a:xfrm>
            <a:off x="738449" y="1156135"/>
            <a:ext cx="2278019" cy="51255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8449" y="1887695"/>
            <a:ext cx="600228" cy="488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8449" y="4972485"/>
            <a:ext cx="594980" cy="488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8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8788" y="443883"/>
            <a:ext cx="1025370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Drive up</a:t>
            </a:r>
          </a:p>
          <a:p>
            <a:pPr lvl="1"/>
            <a:r>
              <a:rPr lang="en-US" sz="2400" b="1" dirty="0"/>
              <a:t>New items coming soon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Testing next generation controls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Simplify wiring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Integrate “Airflow” option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Multi-colored LEDs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7-segment display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Can-bus connectivity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HA1000-XLR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LED pushbuttons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Testing new door position switches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Testing new door safety sensors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969" t="24010" r="40013" b="17255"/>
          <a:stretch/>
        </p:blipFill>
        <p:spPr>
          <a:xfrm>
            <a:off x="7901125" y="1131956"/>
            <a:ext cx="1340439" cy="1890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912" t="15388" r="10518" b="13932"/>
          <a:stretch/>
        </p:blipFill>
        <p:spPr>
          <a:xfrm>
            <a:off x="7240752" y="3671311"/>
            <a:ext cx="1828799" cy="213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4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9980" y="260131"/>
            <a:ext cx="422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UL Labels currently Available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0296" y="1332186"/>
            <a:ext cx="50922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TL-15 Steel and Composite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TL-30 Steel and Composite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TL-30X6 Composite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TRTL-30 Composite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TRTL-30X6 Composite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UL-291 – 24 Hour Steel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B-Rated Safes (Non-UL Listed)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22" y="1031345"/>
            <a:ext cx="325201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8788" y="443883"/>
            <a:ext cx="102537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New items continued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Down Send Teller (DST)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Testing prototype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HA33 turbine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Multi-pack design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95" t="8707" r="13380" b="5243"/>
          <a:stretch/>
        </p:blipFill>
        <p:spPr>
          <a:xfrm>
            <a:off x="958789" y="3286406"/>
            <a:ext cx="1506303" cy="2910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043" t="3835" r="23939" b="8499"/>
          <a:stretch/>
        </p:blipFill>
        <p:spPr>
          <a:xfrm>
            <a:off x="7269933" y="275974"/>
            <a:ext cx="2272419" cy="6033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33" t="8707" r="13380" b="5243"/>
          <a:stretch/>
        </p:blipFill>
        <p:spPr>
          <a:xfrm>
            <a:off x="1700335" y="3292839"/>
            <a:ext cx="1425614" cy="2910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033" t="8707" r="13380" b="5243"/>
          <a:stretch/>
        </p:blipFill>
        <p:spPr>
          <a:xfrm>
            <a:off x="2362956" y="3292838"/>
            <a:ext cx="1425614" cy="291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950" t="8707" r="13380" b="5243"/>
          <a:stretch/>
        </p:blipFill>
        <p:spPr>
          <a:xfrm>
            <a:off x="3023864" y="3292839"/>
            <a:ext cx="1427327" cy="29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38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004" r="6855" b="5354"/>
          <a:stretch/>
        </p:blipFill>
        <p:spPr>
          <a:xfrm>
            <a:off x="8215260" y="1001111"/>
            <a:ext cx="3719235" cy="3594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442" y="260131"/>
            <a:ext cx="458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TRTL-30 x 6  Safe Retested 2017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26042" y="1198180"/>
            <a:ext cx="781039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10 % Thickness reductions went from 5” to 4 ½” thick walls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10 % Weight savings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New </a:t>
            </a:r>
            <a:r>
              <a:rPr lang="en-US" sz="2400" dirty="0"/>
              <a:t>aesthetically </a:t>
            </a:r>
            <a:r>
              <a:rPr lang="en-US" sz="2400" dirty="0" smtClean="0"/>
              <a:t>pleasing hinge design common on all composite safes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New body design is also better looking and is common on all composite safes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47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5473" r="8491" b="2991"/>
          <a:stretch/>
        </p:blipFill>
        <p:spPr>
          <a:xfrm>
            <a:off x="8499514" y="449318"/>
            <a:ext cx="3001429" cy="41575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3040" y="1537250"/>
            <a:ext cx="76823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The doors are changing from full width to inside the body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Composite safes are getting a full steel back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New aesthetically pleasing hinge design common on all composite </a:t>
            </a:r>
            <a:r>
              <a:rPr lang="en-US" sz="2400" dirty="0" smtClean="0"/>
              <a:t>safes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New body design is also better looking and is common on all composite safes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3850" y="324350"/>
            <a:ext cx="568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TL-15, TL-30, and TL-30x6  Composite Safes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7994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8055" r="4067" b="4716"/>
          <a:stretch/>
        </p:blipFill>
        <p:spPr>
          <a:xfrm>
            <a:off x="6582104" y="1087821"/>
            <a:ext cx="5407573" cy="34999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1711" y="491018"/>
            <a:ext cx="3148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Pharmacy Drawer 2017</a:t>
            </a:r>
            <a:endParaRPr lang="en-US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310256" y="1305342"/>
            <a:ext cx="63455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Manual operation 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Highly visible “PUSH FOR SERVICE” button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Currently being cycled tested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Design is based on the 400DD proven design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Innovation includes easy to change belt design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Larger capacity drawer between the 400DD and DCD-18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252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1919654" y="422031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i="1" dirty="0" smtClean="0">
                <a:latin typeface="+mn-lt"/>
              </a:rPr>
              <a:t>Entrance Control System</a:t>
            </a:r>
          </a:p>
        </p:txBody>
      </p:sp>
      <p:sp>
        <p:nvSpPr>
          <p:cNvPr id="3072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860668" y="1257300"/>
            <a:ext cx="5601677" cy="459187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i="1" u="sng" dirty="0"/>
              <a:t>Benefits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Keeps out the weapons…helps prevent takeover robberies!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Pro-active approach over other security methods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Acts as a deterrent for most criminals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Provides a safe environment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Promotes associate and customer peace of mind – enhances their safety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Can help reduce associate turnover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ROI – Easy payback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8" y="1257300"/>
            <a:ext cx="4368800" cy="3276600"/>
          </a:xfrm>
        </p:spPr>
      </p:pic>
    </p:spTree>
    <p:extLst>
      <p:ext uri="{BB962C8B-B14F-4D97-AF65-F5344CB8AC3E}">
        <p14:creationId xmlns:p14="http://schemas.microsoft.com/office/powerpoint/2010/main" val="16959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45577" y="436684"/>
            <a:ext cx="9753600" cy="6477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i="1" dirty="0">
                <a:latin typeface="+mn-lt"/>
              </a:rPr>
              <a:t>Tablet Main User Interface</a:t>
            </a:r>
          </a:p>
        </p:txBody>
      </p:sp>
      <p:pic>
        <p:nvPicPr>
          <p:cNvPr id="5" name="Picture 7" descr="2010 ECS w door grid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1" y="1676401"/>
            <a:ext cx="7643005" cy="4571999"/>
          </a:xfrm>
        </p:spPr>
      </p:pic>
    </p:spTree>
    <p:extLst>
      <p:ext uri="{BB962C8B-B14F-4D97-AF65-F5344CB8AC3E}">
        <p14:creationId xmlns:p14="http://schemas.microsoft.com/office/powerpoint/2010/main" val="31663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11580" y="589084"/>
            <a:ext cx="9753600" cy="6477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dirty="0">
                <a:latin typeface="+mn-lt"/>
              </a:rPr>
              <a:t>Security Vestibule Tablet Advantages</a:t>
            </a:r>
          </a:p>
        </p:txBody>
      </p:sp>
      <p:sp>
        <p:nvSpPr>
          <p:cNvPr id="3" name="Rectangle 5"/>
          <p:cNvSpPr txBox="1">
            <a:spLocks/>
          </p:cNvSpPr>
          <p:nvPr/>
        </p:nvSpPr>
        <p:spPr bwMode="auto">
          <a:xfrm>
            <a:off x="2020472" y="1532792"/>
            <a:ext cx="7924800" cy="412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9" tIns="45700" rIns="91399" bIns="45700" numCol="1" anchor="t" anchorCtr="0" compatLnSpc="1">
            <a:prstTxWarp prst="textNoShape">
              <a:avLst/>
            </a:prstTxWarp>
          </a:bodyPr>
          <a:lstStyle>
            <a:lvl1pPr marL="390480" indent="-390480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583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627" indent="-325401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303187" indent="-260320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25415" indent="-260320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347642" indent="-261907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CA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804790" indent="-261907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3261937" indent="-261907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719084" indent="-261907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4176231" indent="-261907" algn="l" defTabSz="104286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7F1A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Replaces the existing ECS touch-screen monitoring unit and separate audio-only system with the following: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Mobile tablet solution (multiple tablets per installation)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Integrated Audio and in-bound Video (V2IP lane module at the vestibule with camera)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Vestibule Manager not Restricted to a Single Location (Mobile Platform)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Detailed Audit Trail Logs of Tablet Interaction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CAT-5 Wiring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Ease of Software Upgrades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5123"/>
            <a:ext cx="9753600" cy="6477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latin typeface="+mn-lt"/>
              </a:rPr>
              <a:t>Aluminum </a:t>
            </a:r>
            <a:r>
              <a:rPr lang="en-US" sz="2400" i="1" dirty="0">
                <a:latin typeface="+mn-lt"/>
              </a:rPr>
              <a:t>ECS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45533"/>
            <a:ext cx="6435310" cy="4299277"/>
          </a:xfrm>
        </p:spPr>
      </p:pic>
    </p:spTree>
    <p:extLst>
      <p:ext uri="{BB962C8B-B14F-4D97-AF65-F5344CB8AC3E}">
        <p14:creationId xmlns:p14="http://schemas.microsoft.com/office/powerpoint/2010/main" val="537860600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533</Words>
  <Application>Microsoft Office PowerPoint</Application>
  <PresentationFormat>Widescreen</PresentationFormat>
  <Paragraphs>107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Courier New</vt:lpstr>
      <vt:lpstr>Wingdings</vt:lpstr>
      <vt:lpstr>5_Custom Design</vt:lpstr>
      <vt:lpstr>1_Custom Design</vt:lpstr>
      <vt:lpstr>Custom Design</vt:lpstr>
      <vt:lpstr>2_Custom Design</vt:lpstr>
      <vt:lpstr>4_Custom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Entrance Control System</vt:lpstr>
      <vt:lpstr>Tablet Main User Interface</vt:lpstr>
      <vt:lpstr>Security Vestibule Tablet Advantages</vt:lpstr>
      <vt:lpstr>Aluminum ECS</vt:lpstr>
      <vt:lpstr>Why Aluminum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Meister</dc:creator>
  <cp:lastModifiedBy>Strautman, Brian</cp:lastModifiedBy>
  <cp:revision>25</cp:revision>
  <cp:lastPrinted>2017-05-04T16:08:14Z</cp:lastPrinted>
  <dcterms:created xsi:type="dcterms:W3CDTF">2017-04-13T15:29:15Z</dcterms:created>
  <dcterms:modified xsi:type="dcterms:W3CDTF">2017-05-09T14:13:03Z</dcterms:modified>
</cp:coreProperties>
</file>